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85" r:id="rId3"/>
    <p:sldId id="293" r:id="rId4"/>
    <p:sldId id="286" r:id="rId5"/>
    <p:sldId id="287" r:id="rId6"/>
    <p:sldId id="288" r:id="rId7"/>
    <p:sldId id="289" r:id="rId8"/>
    <p:sldId id="290" r:id="rId9"/>
    <p:sldId id="291" r:id="rId10"/>
    <p:sldId id="292" r:id="rId11"/>
    <p:sldId id="294" r:id="rId12"/>
    <p:sldId id="295" r:id="rId13"/>
    <p:sldId id="296" r:id="rId14"/>
    <p:sldId id="297" r:id="rId15"/>
    <p:sldId id="28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46"/>
  </p:normalViewPr>
  <p:slideViewPr>
    <p:cSldViewPr snapToGrid="0" snapToObjects="1">
      <p:cViewPr varScale="1">
        <p:scale>
          <a:sx n="84" d="100"/>
          <a:sy n="84" d="100"/>
        </p:scale>
        <p:origin x="1205"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7F4667-571C-B147-B4EA-D6C1C5EEF530}" type="doc">
      <dgm:prSet loTypeId="urn:microsoft.com/office/officeart/2005/8/layout/matrix1" loCatId="" qsTypeId="urn:microsoft.com/office/officeart/2005/8/quickstyle/simple4" qsCatId="simple" csTypeId="urn:microsoft.com/office/officeart/2005/8/colors/colorful1" csCatId="colorful" phldr="1"/>
      <dgm:spPr/>
      <dgm:t>
        <a:bodyPr/>
        <a:lstStyle/>
        <a:p>
          <a:endParaRPr lang="en-GB"/>
        </a:p>
      </dgm:t>
    </dgm:pt>
    <dgm:pt modelId="{7B0955FD-3CB0-D843-B07C-19A58D8B9BCC}">
      <dgm:prSet phldrT="[Text]"/>
      <dgm:spPr/>
      <dgm:t>
        <a:bodyPr/>
        <a:lstStyle/>
        <a:p>
          <a:r>
            <a:rPr lang="en-GB" dirty="0" smtClean="0"/>
            <a:t>SEZ Incentives</a:t>
          </a:r>
          <a:endParaRPr lang="en-GB" dirty="0"/>
        </a:p>
      </dgm:t>
    </dgm:pt>
    <dgm:pt modelId="{1721C178-91A2-2347-97F4-AEA1B8C828F5}" type="parTrans" cxnId="{7A94DA21-6271-E443-AA87-D2107132F92F}">
      <dgm:prSet/>
      <dgm:spPr/>
      <dgm:t>
        <a:bodyPr/>
        <a:lstStyle/>
        <a:p>
          <a:endParaRPr lang="en-GB"/>
        </a:p>
      </dgm:t>
    </dgm:pt>
    <dgm:pt modelId="{DC859152-9A10-C94A-AC17-533A2F0EE89E}" type="sibTrans" cxnId="{7A94DA21-6271-E443-AA87-D2107132F92F}">
      <dgm:prSet/>
      <dgm:spPr/>
      <dgm:t>
        <a:bodyPr/>
        <a:lstStyle/>
        <a:p>
          <a:endParaRPr lang="en-GB"/>
        </a:p>
      </dgm:t>
    </dgm:pt>
    <dgm:pt modelId="{5319A78A-4867-3043-92B5-72D5880F6451}">
      <dgm:prSet phldrT="[Text]"/>
      <dgm:spPr/>
      <dgm:t>
        <a:bodyPr/>
        <a:lstStyle/>
        <a:p>
          <a:r>
            <a:rPr lang="en-ZA" b="1" smtClean="0">
              <a:latin typeface="Arial Narrow" pitchFamily="34" charset="0"/>
            </a:rPr>
            <a:t>Corporate tax rate: 15%</a:t>
          </a:r>
          <a:endParaRPr lang="en-GB" dirty="0"/>
        </a:p>
      </dgm:t>
    </dgm:pt>
    <dgm:pt modelId="{6F4BF9AF-F028-6A4A-AAFB-7312C2AA3308}" type="parTrans" cxnId="{7922F6D9-7DC4-9A41-A4D4-652A667181ED}">
      <dgm:prSet/>
      <dgm:spPr/>
      <dgm:t>
        <a:bodyPr/>
        <a:lstStyle/>
        <a:p>
          <a:endParaRPr lang="en-GB"/>
        </a:p>
      </dgm:t>
    </dgm:pt>
    <dgm:pt modelId="{4C225024-E8F5-054C-85F3-664943562FF6}" type="sibTrans" cxnId="{7922F6D9-7DC4-9A41-A4D4-652A667181ED}">
      <dgm:prSet/>
      <dgm:spPr/>
      <dgm:t>
        <a:bodyPr/>
        <a:lstStyle/>
        <a:p>
          <a:endParaRPr lang="en-GB"/>
        </a:p>
      </dgm:t>
    </dgm:pt>
    <dgm:pt modelId="{49AA2B04-8573-EB4A-BDAC-2BA25B531773}">
      <dgm:prSet phldrT="[Text]"/>
      <dgm:spPr/>
      <dgm:t>
        <a:bodyPr/>
        <a:lstStyle/>
        <a:p>
          <a:r>
            <a:rPr lang="en-ZA" b="1" dirty="0" smtClean="0">
              <a:latin typeface="Arial Narrow" pitchFamily="34" charset="0"/>
            </a:rPr>
            <a:t>Infrastructure development</a:t>
          </a:r>
          <a:endParaRPr lang="en-GB" dirty="0"/>
        </a:p>
      </dgm:t>
    </dgm:pt>
    <dgm:pt modelId="{4ECBC6B3-16DE-DC4F-AFE4-4775EA68A88F}" type="parTrans" cxnId="{31865DC9-FF56-7143-88DA-5D539EC6F643}">
      <dgm:prSet/>
      <dgm:spPr/>
      <dgm:t>
        <a:bodyPr/>
        <a:lstStyle/>
        <a:p>
          <a:endParaRPr lang="en-GB"/>
        </a:p>
      </dgm:t>
    </dgm:pt>
    <dgm:pt modelId="{134E69D6-5E11-E141-A3C2-3127ECA63603}" type="sibTrans" cxnId="{31865DC9-FF56-7143-88DA-5D539EC6F643}">
      <dgm:prSet/>
      <dgm:spPr/>
      <dgm:t>
        <a:bodyPr/>
        <a:lstStyle/>
        <a:p>
          <a:endParaRPr lang="en-GB"/>
        </a:p>
      </dgm:t>
    </dgm:pt>
    <dgm:pt modelId="{22AD94F5-37EF-D44F-B81E-9B82935F96EE}">
      <dgm:prSet phldrT="[Text]"/>
      <dgm:spPr/>
      <dgm:t>
        <a:bodyPr/>
        <a:lstStyle/>
        <a:p>
          <a:r>
            <a:rPr lang="en-GB" b="1" dirty="0" smtClean="0">
              <a:latin typeface="Arial Narrow" pitchFamily="34" charset="0"/>
            </a:rPr>
            <a:t>Additional investment and training allowances in respect of industrial policy projects</a:t>
          </a:r>
          <a:endParaRPr lang="en-GB" dirty="0"/>
        </a:p>
      </dgm:t>
    </dgm:pt>
    <dgm:pt modelId="{EF5491DC-FF37-C241-BE71-B1B537B1B13E}" type="parTrans" cxnId="{2F4AD922-08AA-374F-B445-8F7FDB88B3FC}">
      <dgm:prSet/>
      <dgm:spPr/>
      <dgm:t>
        <a:bodyPr/>
        <a:lstStyle/>
        <a:p>
          <a:endParaRPr lang="en-GB"/>
        </a:p>
      </dgm:t>
    </dgm:pt>
    <dgm:pt modelId="{A4CB236B-13E4-734E-898A-2F1356EE1914}" type="sibTrans" cxnId="{2F4AD922-08AA-374F-B445-8F7FDB88B3FC}">
      <dgm:prSet/>
      <dgm:spPr/>
      <dgm:t>
        <a:bodyPr/>
        <a:lstStyle/>
        <a:p>
          <a:endParaRPr lang="en-GB"/>
        </a:p>
      </dgm:t>
    </dgm:pt>
    <dgm:pt modelId="{280457BD-1507-D743-A8AD-427E02982937}">
      <dgm:prSet phldrT="[Text]"/>
      <dgm:spPr/>
      <dgm:t>
        <a:bodyPr/>
        <a:lstStyle/>
        <a:p>
          <a:r>
            <a:rPr lang="en-ZA" b="1" smtClean="0">
              <a:latin typeface="Arial Narrow" pitchFamily="34" charset="0"/>
            </a:rPr>
            <a:t>Duty Free (Customs) and VAT Free</a:t>
          </a:r>
          <a:endParaRPr lang="en-GB" dirty="0"/>
        </a:p>
      </dgm:t>
    </dgm:pt>
    <dgm:pt modelId="{1334539D-20F5-E249-8195-892FC0BAEFE3}" type="parTrans" cxnId="{1BF22F15-8DE0-574A-B722-76BB0E6059C7}">
      <dgm:prSet/>
      <dgm:spPr/>
      <dgm:t>
        <a:bodyPr/>
        <a:lstStyle/>
        <a:p>
          <a:endParaRPr lang="en-GB"/>
        </a:p>
      </dgm:t>
    </dgm:pt>
    <dgm:pt modelId="{AFC7C0D3-7588-6643-92C3-4E66D6CF122C}" type="sibTrans" cxnId="{1BF22F15-8DE0-574A-B722-76BB0E6059C7}">
      <dgm:prSet/>
      <dgm:spPr/>
      <dgm:t>
        <a:bodyPr/>
        <a:lstStyle/>
        <a:p>
          <a:endParaRPr lang="en-GB"/>
        </a:p>
      </dgm:t>
    </dgm:pt>
    <dgm:pt modelId="{B4E716A0-58C8-7A4C-8709-4022E1109821}" type="pres">
      <dgm:prSet presAssocID="{E07F4667-571C-B147-B4EA-D6C1C5EEF530}" presName="diagram" presStyleCnt="0">
        <dgm:presLayoutVars>
          <dgm:chMax val="1"/>
          <dgm:dir/>
          <dgm:animLvl val="ctr"/>
          <dgm:resizeHandles val="exact"/>
        </dgm:presLayoutVars>
      </dgm:prSet>
      <dgm:spPr/>
      <dgm:t>
        <a:bodyPr/>
        <a:lstStyle/>
        <a:p>
          <a:endParaRPr lang="ru-RU"/>
        </a:p>
      </dgm:t>
    </dgm:pt>
    <dgm:pt modelId="{07004BB3-AC07-064D-9C53-D218923D5F35}" type="pres">
      <dgm:prSet presAssocID="{E07F4667-571C-B147-B4EA-D6C1C5EEF530}" presName="matrix" presStyleCnt="0"/>
      <dgm:spPr/>
    </dgm:pt>
    <dgm:pt modelId="{A551FDDE-6BB3-A84B-9AD3-FFBE82A0F93C}" type="pres">
      <dgm:prSet presAssocID="{E07F4667-571C-B147-B4EA-D6C1C5EEF530}" presName="tile1" presStyleLbl="node1" presStyleIdx="0" presStyleCnt="4"/>
      <dgm:spPr/>
      <dgm:t>
        <a:bodyPr/>
        <a:lstStyle/>
        <a:p>
          <a:endParaRPr lang="en-GB"/>
        </a:p>
      </dgm:t>
    </dgm:pt>
    <dgm:pt modelId="{9A49135A-2C8A-394C-8EC1-C4520270AD7C}" type="pres">
      <dgm:prSet presAssocID="{E07F4667-571C-B147-B4EA-D6C1C5EEF530}" presName="tile1text" presStyleLbl="node1" presStyleIdx="0" presStyleCnt="4">
        <dgm:presLayoutVars>
          <dgm:chMax val="0"/>
          <dgm:chPref val="0"/>
          <dgm:bulletEnabled val="1"/>
        </dgm:presLayoutVars>
      </dgm:prSet>
      <dgm:spPr/>
      <dgm:t>
        <a:bodyPr/>
        <a:lstStyle/>
        <a:p>
          <a:endParaRPr lang="en-GB"/>
        </a:p>
      </dgm:t>
    </dgm:pt>
    <dgm:pt modelId="{3C3391C8-8D01-FF45-A4B5-984C003EF230}" type="pres">
      <dgm:prSet presAssocID="{E07F4667-571C-B147-B4EA-D6C1C5EEF530}" presName="tile2" presStyleLbl="node1" presStyleIdx="1" presStyleCnt="4"/>
      <dgm:spPr/>
      <dgm:t>
        <a:bodyPr/>
        <a:lstStyle/>
        <a:p>
          <a:endParaRPr lang="en-GB"/>
        </a:p>
      </dgm:t>
    </dgm:pt>
    <dgm:pt modelId="{8BBCCAFC-59DE-984C-8751-3E81487DD7A7}" type="pres">
      <dgm:prSet presAssocID="{E07F4667-571C-B147-B4EA-D6C1C5EEF530}" presName="tile2text" presStyleLbl="node1" presStyleIdx="1" presStyleCnt="4">
        <dgm:presLayoutVars>
          <dgm:chMax val="0"/>
          <dgm:chPref val="0"/>
          <dgm:bulletEnabled val="1"/>
        </dgm:presLayoutVars>
      </dgm:prSet>
      <dgm:spPr/>
      <dgm:t>
        <a:bodyPr/>
        <a:lstStyle/>
        <a:p>
          <a:endParaRPr lang="en-GB"/>
        </a:p>
      </dgm:t>
    </dgm:pt>
    <dgm:pt modelId="{137BE603-97C4-9F48-B6AE-A84682086C26}" type="pres">
      <dgm:prSet presAssocID="{E07F4667-571C-B147-B4EA-D6C1C5EEF530}" presName="tile3" presStyleLbl="node1" presStyleIdx="2" presStyleCnt="4"/>
      <dgm:spPr/>
      <dgm:t>
        <a:bodyPr/>
        <a:lstStyle/>
        <a:p>
          <a:endParaRPr lang="en-GB"/>
        </a:p>
      </dgm:t>
    </dgm:pt>
    <dgm:pt modelId="{159F258C-C91D-A444-BCEA-F54EE4C48789}" type="pres">
      <dgm:prSet presAssocID="{E07F4667-571C-B147-B4EA-D6C1C5EEF530}" presName="tile3text" presStyleLbl="node1" presStyleIdx="2" presStyleCnt="4">
        <dgm:presLayoutVars>
          <dgm:chMax val="0"/>
          <dgm:chPref val="0"/>
          <dgm:bulletEnabled val="1"/>
        </dgm:presLayoutVars>
      </dgm:prSet>
      <dgm:spPr/>
      <dgm:t>
        <a:bodyPr/>
        <a:lstStyle/>
        <a:p>
          <a:endParaRPr lang="en-GB"/>
        </a:p>
      </dgm:t>
    </dgm:pt>
    <dgm:pt modelId="{98508B68-6408-E14C-A17E-409B8B550496}" type="pres">
      <dgm:prSet presAssocID="{E07F4667-571C-B147-B4EA-D6C1C5EEF530}" presName="tile4" presStyleLbl="node1" presStyleIdx="3" presStyleCnt="4"/>
      <dgm:spPr/>
      <dgm:t>
        <a:bodyPr/>
        <a:lstStyle/>
        <a:p>
          <a:endParaRPr lang="en-GB"/>
        </a:p>
      </dgm:t>
    </dgm:pt>
    <dgm:pt modelId="{E8971C21-3109-F542-8336-B2E5E9A6CEF5}" type="pres">
      <dgm:prSet presAssocID="{E07F4667-571C-B147-B4EA-D6C1C5EEF530}" presName="tile4text" presStyleLbl="node1" presStyleIdx="3" presStyleCnt="4">
        <dgm:presLayoutVars>
          <dgm:chMax val="0"/>
          <dgm:chPref val="0"/>
          <dgm:bulletEnabled val="1"/>
        </dgm:presLayoutVars>
      </dgm:prSet>
      <dgm:spPr/>
      <dgm:t>
        <a:bodyPr/>
        <a:lstStyle/>
        <a:p>
          <a:endParaRPr lang="en-GB"/>
        </a:p>
      </dgm:t>
    </dgm:pt>
    <dgm:pt modelId="{318CE2AA-3ACD-8449-94E4-174E405E0513}" type="pres">
      <dgm:prSet presAssocID="{E07F4667-571C-B147-B4EA-D6C1C5EEF530}" presName="centerTile" presStyleLbl="fgShp" presStyleIdx="0" presStyleCnt="1">
        <dgm:presLayoutVars>
          <dgm:chMax val="0"/>
          <dgm:chPref val="0"/>
        </dgm:presLayoutVars>
      </dgm:prSet>
      <dgm:spPr/>
      <dgm:t>
        <a:bodyPr/>
        <a:lstStyle/>
        <a:p>
          <a:endParaRPr lang="ru-RU"/>
        </a:p>
      </dgm:t>
    </dgm:pt>
  </dgm:ptLst>
  <dgm:cxnLst>
    <dgm:cxn modelId="{EBD0B77E-1079-D840-AF43-4E56BF0DA490}" type="presOf" srcId="{7B0955FD-3CB0-D843-B07C-19A58D8B9BCC}" destId="{318CE2AA-3ACD-8449-94E4-174E405E0513}" srcOrd="0" destOrd="0" presId="urn:microsoft.com/office/officeart/2005/8/layout/matrix1"/>
    <dgm:cxn modelId="{B0A2ABCA-62D2-E848-9591-49D151E7214E}" type="presOf" srcId="{5319A78A-4867-3043-92B5-72D5880F6451}" destId="{9A49135A-2C8A-394C-8EC1-C4520270AD7C}" srcOrd="1" destOrd="0" presId="urn:microsoft.com/office/officeart/2005/8/layout/matrix1"/>
    <dgm:cxn modelId="{BCE5EFFE-0169-3B4D-8F41-830AA45EF52E}" type="presOf" srcId="{49AA2B04-8573-EB4A-BDAC-2BA25B531773}" destId="{8BBCCAFC-59DE-984C-8751-3E81487DD7A7}" srcOrd="1" destOrd="0" presId="urn:microsoft.com/office/officeart/2005/8/layout/matrix1"/>
    <dgm:cxn modelId="{96995A2E-8F80-B646-9EDD-FC01846056EF}" type="presOf" srcId="{22AD94F5-37EF-D44F-B81E-9B82935F96EE}" destId="{159F258C-C91D-A444-BCEA-F54EE4C48789}" srcOrd="1" destOrd="0" presId="urn:microsoft.com/office/officeart/2005/8/layout/matrix1"/>
    <dgm:cxn modelId="{83B7EEF3-4207-0642-A9FB-21E39722AC84}" type="presOf" srcId="{22AD94F5-37EF-D44F-B81E-9B82935F96EE}" destId="{137BE603-97C4-9F48-B6AE-A84682086C26}" srcOrd="0" destOrd="0" presId="urn:microsoft.com/office/officeart/2005/8/layout/matrix1"/>
    <dgm:cxn modelId="{7922F6D9-7DC4-9A41-A4D4-652A667181ED}" srcId="{7B0955FD-3CB0-D843-B07C-19A58D8B9BCC}" destId="{5319A78A-4867-3043-92B5-72D5880F6451}" srcOrd="0" destOrd="0" parTransId="{6F4BF9AF-F028-6A4A-AAFB-7312C2AA3308}" sibTransId="{4C225024-E8F5-054C-85F3-664943562FF6}"/>
    <dgm:cxn modelId="{F305DD66-3A53-E742-915E-5448E21C05C4}" type="presOf" srcId="{E07F4667-571C-B147-B4EA-D6C1C5EEF530}" destId="{B4E716A0-58C8-7A4C-8709-4022E1109821}" srcOrd="0" destOrd="0" presId="urn:microsoft.com/office/officeart/2005/8/layout/matrix1"/>
    <dgm:cxn modelId="{5CD3114D-D69D-3948-840C-869B9E794795}" type="presOf" srcId="{280457BD-1507-D743-A8AD-427E02982937}" destId="{98508B68-6408-E14C-A17E-409B8B550496}" srcOrd="0" destOrd="0" presId="urn:microsoft.com/office/officeart/2005/8/layout/matrix1"/>
    <dgm:cxn modelId="{5C2EEFC2-4331-A34D-B83A-FCCE630D9B7B}" type="presOf" srcId="{5319A78A-4867-3043-92B5-72D5880F6451}" destId="{A551FDDE-6BB3-A84B-9AD3-FFBE82A0F93C}" srcOrd="0" destOrd="0" presId="urn:microsoft.com/office/officeart/2005/8/layout/matrix1"/>
    <dgm:cxn modelId="{DCD14DF4-1BC4-0641-A90D-DC7282FC9C4D}" type="presOf" srcId="{49AA2B04-8573-EB4A-BDAC-2BA25B531773}" destId="{3C3391C8-8D01-FF45-A4B5-984C003EF230}" srcOrd="0" destOrd="0" presId="urn:microsoft.com/office/officeart/2005/8/layout/matrix1"/>
    <dgm:cxn modelId="{31865DC9-FF56-7143-88DA-5D539EC6F643}" srcId="{7B0955FD-3CB0-D843-B07C-19A58D8B9BCC}" destId="{49AA2B04-8573-EB4A-BDAC-2BA25B531773}" srcOrd="1" destOrd="0" parTransId="{4ECBC6B3-16DE-DC4F-AFE4-4775EA68A88F}" sibTransId="{134E69D6-5E11-E141-A3C2-3127ECA63603}"/>
    <dgm:cxn modelId="{7A94DA21-6271-E443-AA87-D2107132F92F}" srcId="{E07F4667-571C-B147-B4EA-D6C1C5EEF530}" destId="{7B0955FD-3CB0-D843-B07C-19A58D8B9BCC}" srcOrd="0" destOrd="0" parTransId="{1721C178-91A2-2347-97F4-AEA1B8C828F5}" sibTransId="{DC859152-9A10-C94A-AC17-533A2F0EE89E}"/>
    <dgm:cxn modelId="{EE01A519-9314-AC40-BF12-27B7B5CA3DF9}" type="presOf" srcId="{280457BD-1507-D743-A8AD-427E02982937}" destId="{E8971C21-3109-F542-8336-B2E5E9A6CEF5}" srcOrd="1" destOrd="0" presId="urn:microsoft.com/office/officeart/2005/8/layout/matrix1"/>
    <dgm:cxn modelId="{1BF22F15-8DE0-574A-B722-76BB0E6059C7}" srcId="{7B0955FD-3CB0-D843-B07C-19A58D8B9BCC}" destId="{280457BD-1507-D743-A8AD-427E02982937}" srcOrd="3" destOrd="0" parTransId="{1334539D-20F5-E249-8195-892FC0BAEFE3}" sibTransId="{AFC7C0D3-7588-6643-92C3-4E66D6CF122C}"/>
    <dgm:cxn modelId="{2F4AD922-08AA-374F-B445-8F7FDB88B3FC}" srcId="{7B0955FD-3CB0-D843-B07C-19A58D8B9BCC}" destId="{22AD94F5-37EF-D44F-B81E-9B82935F96EE}" srcOrd="2" destOrd="0" parTransId="{EF5491DC-FF37-C241-BE71-B1B537B1B13E}" sibTransId="{A4CB236B-13E4-734E-898A-2F1356EE1914}"/>
    <dgm:cxn modelId="{2550F539-8F08-9B40-B9AF-44AAC20B235A}" type="presParOf" srcId="{B4E716A0-58C8-7A4C-8709-4022E1109821}" destId="{07004BB3-AC07-064D-9C53-D218923D5F35}" srcOrd="0" destOrd="0" presId="urn:microsoft.com/office/officeart/2005/8/layout/matrix1"/>
    <dgm:cxn modelId="{43113B84-8A3B-CC45-A6C7-C997939B4DC6}" type="presParOf" srcId="{07004BB3-AC07-064D-9C53-D218923D5F35}" destId="{A551FDDE-6BB3-A84B-9AD3-FFBE82A0F93C}" srcOrd="0" destOrd="0" presId="urn:microsoft.com/office/officeart/2005/8/layout/matrix1"/>
    <dgm:cxn modelId="{807AAD71-35E3-E940-BE27-885553EFA2DC}" type="presParOf" srcId="{07004BB3-AC07-064D-9C53-D218923D5F35}" destId="{9A49135A-2C8A-394C-8EC1-C4520270AD7C}" srcOrd="1" destOrd="0" presId="urn:microsoft.com/office/officeart/2005/8/layout/matrix1"/>
    <dgm:cxn modelId="{02BE7633-F32F-0049-91E1-DAC425C1E6FD}" type="presParOf" srcId="{07004BB3-AC07-064D-9C53-D218923D5F35}" destId="{3C3391C8-8D01-FF45-A4B5-984C003EF230}" srcOrd="2" destOrd="0" presId="urn:microsoft.com/office/officeart/2005/8/layout/matrix1"/>
    <dgm:cxn modelId="{01E81340-7375-3B4E-BF6D-965716572D99}" type="presParOf" srcId="{07004BB3-AC07-064D-9C53-D218923D5F35}" destId="{8BBCCAFC-59DE-984C-8751-3E81487DD7A7}" srcOrd="3" destOrd="0" presId="urn:microsoft.com/office/officeart/2005/8/layout/matrix1"/>
    <dgm:cxn modelId="{3728E291-DAF1-7C4F-9221-371FD672C783}" type="presParOf" srcId="{07004BB3-AC07-064D-9C53-D218923D5F35}" destId="{137BE603-97C4-9F48-B6AE-A84682086C26}" srcOrd="4" destOrd="0" presId="urn:microsoft.com/office/officeart/2005/8/layout/matrix1"/>
    <dgm:cxn modelId="{A98F2A18-0DB5-0E4C-AA11-48F863368F92}" type="presParOf" srcId="{07004BB3-AC07-064D-9C53-D218923D5F35}" destId="{159F258C-C91D-A444-BCEA-F54EE4C48789}" srcOrd="5" destOrd="0" presId="urn:microsoft.com/office/officeart/2005/8/layout/matrix1"/>
    <dgm:cxn modelId="{1DE51512-D1F8-0942-B467-CAE560778734}" type="presParOf" srcId="{07004BB3-AC07-064D-9C53-D218923D5F35}" destId="{98508B68-6408-E14C-A17E-409B8B550496}" srcOrd="6" destOrd="0" presId="urn:microsoft.com/office/officeart/2005/8/layout/matrix1"/>
    <dgm:cxn modelId="{045D3EB7-89E9-AA43-A140-DB041530BC20}" type="presParOf" srcId="{07004BB3-AC07-064D-9C53-D218923D5F35}" destId="{E8971C21-3109-F542-8336-B2E5E9A6CEF5}" srcOrd="7" destOrd="0" presId="urn:microsoft.com/office/officeart/2005/8/layout/matrix1"/>
    <dgm:cxn modelId="{22B5D4E4-E9FB-C44C-923A-F7506243672A}" type="presParOf" srcId="{B4E716A0-58C8-7A4C-8709-4022E1109821}" destId="{318CE2AA-3ACD-8449-94E4-174E405E0513}"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BD253-ECDA-5145-B921-5B247A303E4A}" type="datetimeFigureOut">
              <a:rPr lang="en-GB" smtClean="0"/>
              <a:t>06/06/2016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0AE15-F2DA-CE42-AD7F-51A1B29D50EA}" type="slidenum">
              <a:rPr lang="en-GB" smtClean="0"/>
              <a:t>‹#›</a:t>
            </a:fld>
            <a:endParaRPr lang="en-GB"/>
          </a:p>
        </p:txBody>
      </p:sp>
    </p:spTree>
    <p:extLst>
      <p:ext uri="{BB962C8B-B14F-4D97-AF65-F5344CB8AC3E}">
        <p14:creationId xmlns:p14="http://schemas.microsoft.com/office/powerpoint/2010/main" val="1771699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421063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24403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2770878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2551036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301599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23457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143141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2644256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2479928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92553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3257341" y="6356350"/>
            <a:ext cx="2133600" cy="365125"/>
          </a:xfrm>
          <a:prstGeom prst="rect">
            <a:avLst/>
          </a:prstGeom>
        </p:spPr>
        <p:txBody>
          <a:bodyPr/>
          <a:lstStyle/>
          <a:p>
            <a:fld id="{63D97F43-712D-6646-89D9-6D3A009AB55B}" type="slidenum">
              <a:rPr lang="en-US" smtClean="0"/>
              <a:t>‹#›</a:t>
            </a:fld>
            <a:endParaRPr lang="en-US"/>
          </a:p>
        </p:txBody>
      </p:sp>
    </p:spTree>
    <p:extLst>
      <p:ext uri="{BB962C8B-B14F-4D97-AF65-F5344CB8AC3E}">
        <p14:creationId xmlns:p14="http://schemas.microsoft.com/office/powerpoint/2010/main" val="126236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07125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57200" y="5786683"/>
            <a:ext cx="2458278" cy="782083"/>
          </a:xfrm>
          <a:prstGeom prst="rect">
            <a:avLst/>
          </a:prstGeom>
        </p:spPr>
      </p:pic>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773097" y="5973290"/>
            <a:ext cx="2793959" cy="408870"/>
          </a:xfrm>
          <a:prstGeom prst="rect">
            <a:avLst/>
          </a:prstGeom>
        </p:spPr>
      </p:pic>
      <p:pic>
        <p:nvPicPr>
          <p:cNvPr id="4" name="Picture 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195849" y="5703667"/>
            <a:ext cx="752302" cy="1001684"/>
          </a:xfrm>
          <a:prstGeom prst="rect">
            <a:avLst/>
          </a:prstGeom>
        </p:spPr>
      </p:pic>
    </p:spTree>
    <p:extLst>
      <p:ext uri="{BB962C8B-B14F-4D97-AF65-F5344CB8AC3E}">
        <p14:creationId xmlns:p14="http://schemas.microsoft.com/office/powerpoint/2010/main" val="1512072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5775"/>
            <a:ext cx="7772400" cy="1470025"/>
          </a:xfrm>
        </p:spPr>
        <p:txBody>
          <a:bodyPr/>
          <a:lstStyle/>
          <a:p>
            <a:r>
              <a:rPr lang="en-US" dirty="0" smtClean="0"/>
              <a:t>Special Tax Zones in South Africa</a:t>
            </a:r>
            <a:endParaRPr lang="en-US" dirty="0"/>
          </a:p>
        </p:txBody>
      </p:sp>
      <p:sp>
        <p:nvSpPr>
          <p:cNvPr id="3" name="Subtitle 2"/>
          <p:cNvSpPr>
            <a:spLocks noGrp="1"/>
          </p:cNvSpPr>
          <p:nvPr>
            <p:ph type="subTitle" idx="1"/>
          </p:nvPr>
        </p:nvSpPr>
        <p:spPr>
          <a:xfrm>
            <a:off x="1371600" y="2808029"/>
            <a:ext cx="6400800" cy="1627494"/>
          </a:xfrm>
        </p:spPr>
        <p:txBody>
          <a:bodyPr>
            <a:normAutofit fontScale="85000" lnSpcReduction="10000"/>
          </a:bodyPr>
          <a:lstStyle/>
          <a:p>
            <a:r>
              <a:rPr lang="en-US" dirty="0" err="1"/>
              <a:t>Dr</a:t>
            </a:r>
            <a:r>
              <a:rPr lang="en-US" dirty="0"/>
              <a:t> Craig West</a:t>
            </a:r>
          </a:p>
          <a:p>
            <a:r>
              <a:rPr lang="en-US" dirty="0"/>
              <a:t>Associate Professor: University of Cape Town</a:t>
            </a:r>
          </a:p>
          <a:p>
            <a:r>
              <a:rPr lang="en-US" dirty="0"/>
              <a:t>Postdoctoral Research Fellow: IBFD</a:t>
            </a:r>
          </a:p>
          <a:p>
            <a:endParaRPr lang="en-US" dirty="0"/>
          </a:p>
        </p:txBody>
      </p:sp>
    </p:spTree>
    <p:extLst>
      <p:ext uri="{BB962C8B-B14F-4D97-AF65-F5344CB8AC3E}">
        <p14:creationId xmlns:p14="http://schemas.microsoft.com/office/powerpoint/2010/main" val="3142159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Incentives in South Africa</a:t>
            </a:r>
            <a:endParaRPr lang="en-GB" dirty="0"/>
          </a:p>
        </p:txBody>
      </p:sp>
      <p:sp>
        <p:nvSpPr>
          <p:cNvPr id="3" name="Content Placeholder 2"/>
          <p:cNvSpPr>
            <a:spLocks noGrp="1"/>
          </p:cNvSpPr>
          <p:nvPr>
            <p:ph idx="1"/>
          </p:nvPr>
        </p:nvSpPr>
        <p:spPr/>
        <p:txBody>
          <a:bodyPr/>
          <a:lstStyle/>
          <a:p>
            <a:r>
              <a:rPr lang="en-GB" dirty="0" smtClean="0"/>
              <a:t>Many incentive programmes operated by the Department of Trade and Industry</a:t>
            </a:r>
          </a:p>
          <a:p>
            <a:r>
              <a:rPr lang="en-GB" dirty="0" smtClean="0"/>
              <a:t>Incentive Zones are limited to Special Economic Zones</a:t>
            </a:r>
          </a:p>
          <a:p>
            <a:pPr lvl="1"/>
            <a:r>
              <a:rPr lang="en-GB" dirty="0" smtClean="0"/>
              <a:t>Born from Industrial Development Zone (IDZ) programme</a:t>
            </a:r>
          </a:p>
          <a:p>
            <a:pPr lvl="2"/>
            <a:r>
              <a:rPr lang="en-GB" dirty="0" smtClean="0"/>
              <a:t>Increase foreign direct investment (FDI)</a:t>
            </a:r>
          </a:p>
          <a:p>
            <a:pPr lvl="2"/>
            <a:r>
              <a:rPr lang="en-GB" dirty="0" smtClean="0"/>
              <a:t>Export value-added commodities</a:t>
            </a:r>
            <a:endParaRPr lang="en-GB" dirty="0"/>
          </a:p>
        </p:txBody>
      </p:sp>
    </p:spTree>
    <p:extLst>
      <p:ext uri="{BB962C8B-B14F-4D97-AF65-F5344CB8AC3E}">
        <p14:creationId xmlns:p14="http://schemas.microsoft.com/office/powerpoint/2010/main" val="1219665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573"/>
            <a:ext cx="8229600" cy="1143000"/>
          </a:xfrm>
        </p:spPr>
        <p:txBody>
          <a:bodyPr/>
          <a:lstStyle/>
          <a:p>
            <a:r>
              <a:rPr lang="en-GB" dirty="0" smtClean="0"/>
              <a:t>IDZ				 v 			SEZ</a:t>
            </a:r>
            <a:endParaRPr lang="en-GB" dirty="0"/>
          </a:p>
        </p:txBody>
      </p:sp>
      <p:sp>
        <p:nvSpPr>
          <p:cNvPr id="3" name="Content Placeholder 2"/>
          <p:cNvSpPr>
            <a:spLocks noGrp="1"/>
          </p:cNvSpPr>
          <p:nvPr>
            <p:ph sz="half" idx="1"/>
          </p:nvPr>
        </p:nvSpPr>
        <p:spPr>
          <a:xfrm>
            <a:off x="457200" y="1284573"/>
            <a:ext cx="4038600" cy="4525963"/>
          </a:xfrm>
        </p:spPr>
        <p:txBody>
          <a:bodyPr>
            <a:normAutofit lnSpcReduction="10000"/>
          </a:bodyPr>
          <a:lstStyle/>
          <a:p>
            <a:r>
              <a:rPr lang="en-GB" dirty="0"/>
              <a:t>Focused only on coastal regions or regions with an international port</a:t>
            </a:r>
          </a:p>
          <a:p>
            <a:endParaRPr lang="en-GB" dirty="0"/>
          </a:p>
          <a:p>
            <a:r>
              <a:rPr lang="en-GB" dirty="0"/>
              <a:t>No significant package of incentives</a:t>
            </a:r>
          </a:p>
          <a:p>
            <a:endParaRPr lang="en-GB" dirty="0"/>
          </a:p>
          <a:p>
            <a:r>
              <a:rPr lang="en-GB" dirty="0"/>
              <a:t>Mainly just an incentive programme</a:t>
            </a:r>
          </a:p>
          <a:p>
            <a:endParaRPr lang="en-GB" dirty="0"/>
          </a:p>
        </p:txBody>
      </p:sp>
      <p:sp>
        <p:nvSpPr>
          <p:cNvPr id="4" name="Content Placeholder 3"/>
          <p:cNvSpPr>
            <a:spLocks noGrp="1"/>
          </p:cNvSpPr>
          <p:nvPr>
            <p:ph sz="half" idx="2"/>
          </p:nvPr>
        </p:nvSpPr>
        <p:spPr>
          <a:xfrm>
            <a:off x="4648200" y="1284573"/>
            <a:ext cx="4038600" cy="4525963"/>
          </a:xfrm>
        </p:spPr>
        <p:txBody>
          <a:bodyPr>
            <a:normAutofit lnSpcReduction="10000"/>
          </a:bodyPr>
          <a:lstStyle/>
          <a:p>
            <a:r>
              <a:rPr lang="en-GB" dirty="0"/>
              <a:t>Focused on all regions with significant growth potential</a:t>
            </a:r>
          </a:p>
          <a:p>
            <a:endParaRPr lang="en-GB" dirty="0"/>
          </a:p>
          <a:p>
            <a:r>
              <a:rPr lang="en-GB" dirty="0"/>
              <a:t>Competitive incentives package</a:t>
            </a:r>
          </a:p>
          <a:p>
            <a:endParaRPr lang="en-GB" dirty="0"/>
          </a:p>
          <a:p>
            <a:r>
              <a:rPr lang="en-GB" dirty="0"/>
              <a:t>Focuses on the development of strong industrial eco-systems</a:t>
            </a:r>
          </a:p>
          <a:p>
            <a:endParaRPr lang="en-GB" dirty="0"/>
          </a:p>
        </p:txBody>
      </p:sp>
    </p:spTree>
    <p:extLst>
      <p:ext uri="{BB962C8B-B14F-4D97-AF65-F5344CB8AC3E}">
        <p14:creationId xmlns:p14="http://schemas.microsoft.com/office/powerpoint/2010/main" val="358682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Special Economic Zone (SEZ)</a:t>
            </a:r>
            <a:endParaRPr lang="en-GB" dirty="0"/>
          </a:p>
        </p:txBody>
      </p:sp>
      <p:sp>
        <p:nvSpPr>
          <p:cNvPr id="3" name="Content Placeholder 2"/>
          <p:cNvSpPr>
            <a:spLocks noGrp="1"/>
          </p:cNvSpPr>
          <p:nvPr>
            <p:ph idx="1"/>
          </p:nvPr>
        </p:nvSpPr>
        <p:spPr>
          <a:xfrm>
            <a:off x="457200" y="1417638"/>
            <a:ext cx="8229600" cy="4253819"/>
          </a:xfrm>
        </p:spPr>
        <p:txBody>
          <a:bodyPr>
            <a:normAutofit fontScale="77500" lnSpcReduction="20000"/>
          </a:bodyPr>
          <a:lstStyle/>
          <a:p>
            <a:r>
              <a:rPr lang="en-GB" dirty="0" smtClean="0"/>
              <a:t>Review of IDZ started in 2007 due to identified weaknesses</a:t>
            </a:r>
          </a:p>
          <a:p>
            <a:r>
              <a:rPr lang="en-GB" dirty="0" smtClean="0"/>
              <a:t>Aims of SEZs:</a:t>
            </a:r>
          </a:p>
          <a:p>
            <a:pPr lvl="1"/>
            <a:r>
              <a:rPr lang="en-GB" dirty="0"/>
              <a:t>Expand the focus of strategic industrialisation to cover diverse regional development needs and context; </a:t>
            </a:r>
            <a:endParaRPr lang="en-GB" dirty="0" smtClean="0"/>
          </a:p>
          <a:p>
            <a:pPr lvl="1"/>
            <a:r>
              <a:rPr lang="en-GB" dirty="0" smtClean="0"/>
              <a:t>Provide </a:t>
            </a:r>
            <a:r>
              <a:rPr lang="en-GB" dirty="0"/>
              <a:t>a clear, predictable and systemic planning framework for the development of a wider array of SEZs to support industrial policy objectives, the Industrial Policy Action Plan (IPAP), NDP and the NGP; </a:t>
            </a:r>
            <a:endParaRPr lang="en-GB" dirty="0" smtClean="0"/>
          </a:p>
          <a:p>
            <a:pPr lvl="1"/>
            <a:r>
              <a:rPr lang="en-GB" dirty="0" smtClean="0"/>
              <a:t>Clarify </a:t>
            </a:r>
            <a:r>
              <a:rPr lang="en-GB" dirty="0"/>
              <a:t>and strengthen governance arrangements, and expand the range and quality of support measures beyond the provision of infrastructure; and </a:t>
            </a:r>
            <a:endParaRPr lang="en-GB" dirty="0" smtClean="0"/>
          </a:p>
          <a:p>
            <a:pPr lvl="1"/>
            <a:r>
              <a:rPr lang="en-GB" dirty="0" smtClean="0"/>
              <a:t>Provide </a:t>
            </a:r>
            <a:r>
              <a:rPr lang="en-GB" dirty="0"/>
              <a:t>a framework for predictable financing to enable long-term planning</a:t>
            </a:r>
          </a:p>
        </p:txBody>
      </p:sp>
    </p:spTree>
    <p:extLst>
      <p:ext uri="{BB962C8B-B14F-4D97-AF65-F5344CB8AC3E}">
        <p14:creationId xmlns:p14="http://schemas.microsoft.com/office/powerpoint/2010/main" val="2080472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Special Economic Zone (SEZ)</a:t>
            </a:r>
            <a:endParaRPr lang="en-GB" dirty="0"/>
          </a:p>
        </p:txBody>
      </p:sp>
      <p:sp>
        <p:nvSpPr>
          <p:cNvPr id="3" name="Content Placeholder 2"/>
          <p:cNvSpPr>
            <a:spLocks noGrp="1"/>
          </p:cNvSpPr>
          <p:nvPr>
            <p:ph idx="1"/>
          </p:nvPr>
        </p:nvSpPr>
        <p:spPr>
          <a:xfrm>
            <a:off x="457200" y="1417638"/>
            <a:ext cx="8229600" cy="4253819"/>
          </a:xfrm>
        </p:spPr>
        <p:txBody>
          <a:bodyPr>
            <a:normAutofit lnSpcReduction="10000"/>
          </a:bodyPr>
          <a:lstStyle/>
          <a:p>
            <a:r>
              <a:rPr lang="en-GB" dirty="0" smtClean="0"/>
              <a:t>Partly in response to:</a:t>
            </a:r>
          </a:p>
          <a:p>
            <a:pPr lvl="1"/>
            <a:r>
              <a:rPr lang="en-GB" dirty="0"/>
              <a:t>developments in national economic policies and strategies, such as the National Industrial Policy Framework (NIPF), National </a:t>
            </a:r>
            <a:r>
              <a:rPr lang="en-GB" dirty="0" smtClean="0"/>
              <a:t>Development </a:t>
            </a:r>
            <a:r>
              <a:rPr lang="en-GB" dirty="0"/>
              <a:t>Plan (NDP) and the New Growth Path (NGP), </a:t>
            </a:r>
            <a:endParaRPr lang="en-GB" dirty="0" smtClean="0"/>
          </a:p>
          <a:p>
            <a:pPr lvl="1"/>
            <a:r>
              <a:rPr lang="en-GB" dirty="0" smtClean="0"/>
              <a:t>developments </a:t>
            </a:r>
            <a:r>
              <a:rPr lang="en-GB" dirty="0"/>
              <a:t>in the global economic environment, such as the formation of BRICS (Brazil, Russia, India, China and South Africa</a:t>
            </a:r>
            <a:r>
              <a:rPr lang="en-GB" dirty="0" smtClean="0"/>
              <a:t>)</a:t>
            </a:r>
          </a:p>
          <a:p>
            <a:r>
              <a:rPr lang="en-GB" dirty="0" smtClean="0"/>
              <a:t>Main focus for national industrial policy</a:t>
            </a:r>
            <a:endParaRPr lang="en-GB" dirty="0"/>
          </a:p>
        </p:txBody>
      </p:sp>
    </p:spTree>
    <p:extLst>
      <p:ext uri="{BB962C8B-B14F-4D97-AF65-F5344CB8AC3E}">
        <p14:creationId xmlns:p14="http://schemas.microsoft.com/office/powerpoint/2010/main" val="5740658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international investment in SEZs</a:t>
            </a:r>
            <a:endParaRPr lang="en-GB" dirty="0"/>
          </a:p>
        </p:txBody>
      </p:sp>
      <p:sp>
        <p:nvSpPr>
          <p:cNvPr id="3" name="Content Placeholder 2"/>
          <p:cNvSpPr>
            <a:spLocks noGrp="1"/>
          </p:cNvSpPr>
          <p:nvPr>
            <p:ph idx="1"/>
          </p:nvPr>
        </p:nvSpPr>
        <p:spPr/>
        <p:txBody>
          <a:bodyPr>
            <a:normAutofit/>
          </a:bodyPr>
          <a:lstStyle/>
          <a:p>
            <a:r>
              <a:rPr lang="en-GB" dirty="0" smtClean="0"/>
              <a:t>Two most established zones:</a:t>
            </a:r>
          </a:p>
          <a:p>
            <a:pPr lvl="1"/>
            <a:r>
              <a:rPr lang="en-GB" dirty="0" smtClean="0"/>
              <a:t>COEGA – 33 investors on site – mostly SA, but also </a:t>
            </a:r>
            <a:r>
              <a:rPr lang="en-GB" dirty="0"/>
              <a:t>Belgium, </a:t>
            </a:r>
            <a:r>
              <a:rPr lang="en-GB" dirty="0" smtClean="0"/>
              <a:t>China, France, Germany, India, Switzerland, </a:t>
            </a:r>
            <a:r>
              <a:rPr lang="en-GB" dirty="0"/>
              <a:t>UK</a:t>
            </a:r>
            <a:r>
              <a:rPr lang="en-GB" dirty="0" smtClean="0"/>
              <a:t>, </a:t>
            </a:r>
            <a:r>
              <a:rPr lang="en-GB" dirty="0"/>
              <a:t>and </a:t>
            </a:r>
            <a:r>
              <a:rPr lang="en-GB" dirty="0" smtClean="0"/>
              <a:t>USA</a:t>
            </a:r>
          </a:p>
          <a:p>
            <a:pPr lvl="1"/>
            <a:r>
              <a:rPr lang="en-GB" dirty="0" smtClean="0"/>
              <a:t>ELIDZ – international </a:t>
            </a:r>
            <a:r>
              <a:rPr lang="en-GB" dirty="0"/>
              <a:t>footprint includes: South </a:t>
            </a:r>
            <a:r>
              <a:rPr lang="en-GB" dirty="0" smtClean="0"/>
              <a:t>Africa, Belgium, China, Germany, Italy, Spain, Switzerland, Taiwan, UK and USA</a:t>
            </a:r>
            <a:endParaRPr lang="en-GB" dirty="0"/>
          </a:p>
        </p:txBody>
      </p:sp>
    </p:spTree>
    <p:extLst>
      <p:ext uri="{BB962C8B-B14F-4D97-AF65-F5344CB8AC3E}">
        <p14:creationId xmlns:p14="http://schemas.microsoft.com/office/powerpoint/2010/main" val="492708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impact of IDZ (now SEZ)</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3986296"/>
              </p:ext>
            </p:extLst>
          </p:nvPr>
        </p:nvGraphicFramePr>
        <p:xfrm>
          <a:off x="290015" y="1417638"/>
          <a:ext cx="8563970" cy="4093764"/>
        </p:xfrm>
        <a:graphic>
          <a:graphicData uri="http://schemas.openxmlformats.org/drawingml/2006/table">
            <a:tbl>
              <a:tblPr/>
              <a:tblGrid>
                <a:gridCol w="1139588"/>
                <a:gridCol w="1009934"/>
                <a:gridCol w="1214651"/>
                <a:gridCol w="955343"/>
                <a:gridCol w="1146412"/>
                <a:gridCol w="914400"/>
                <a:gridCol w="1023582"/>
                <a:gridCol w="1160060"/>
              </a:tblGrid>
              <a:tr h="1128048">
                <a:tc>
                  <a:txBody>
                    <a:bodyPr/>
                    <a:lstStyle/>
                    <a:p>
                      <a:pPr algn="ctr" fontAlgn="ctr"/>
                      <a:r>
                        <a:rPr lang="en-ZA" sz="1000" b="1" i="0" u="none" strike="noStrike" dirty="0">
                          <a:solidFill>
                            <a:srgbClr val="000000"/>
                          </a:solidFill>
                          <a:effectLst/>
                          <a:latin typeface="Calibri"/>
                        </a:rPr>
                        <a:t>IDZ</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a:solidFill>
                            <a:srgbClr val="000000"/>
                          </a:solidFill>
                          <a:effectLst/>
                          <a:latin typeface="Calibri"/>
                        </a:rPr>
                        <a:t>NO. OF INVESTORS ON SITE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smtClean="0">
                          <a:solidFill>
                            <a:srgbClr val="000000"/>
                          </a:solidFill>
                          <a:effectLst/>
                          <a:latin typeface="Calibri"/>
                        </a:rPr>
                        <a:t>EST.</a:t>
                      </a:r>
                      <a:r>
                        <a:rPr lang="en-ZA" sz="1000" b="1" i="0" u="none" strike="noStrike" baseline="0" dirty="0" smtClean="0">
                          <a:solidFill>
                            <a:srgbClr val="000000"/>
                          </a:solidFill>
                          <a:effectLst/>
                          <a:latin typeface="Calibri"/>
                        </a:rPr>
                        <a:t> PRIVATE</a:t>
                      </a:r>
                      <a:r>
                        <a:rPr lang="en-ZA" sz="1000" b="1" i="0" u="none" strike="noStrike" dirty="0" smtClean="0">
                          <a:solidFill>
                            <a:srgbClr val="000000"/>
                          </a:solidFill>
                          <a:effectLst/>
                          <a:latin typeface="Calibri"/>
                        </a:rPr>
                        <a:t> INVESTMENT VALUE OF OPERATIONAL</a:t>
                      </a:r>
                      <a:r>
                        <a:rPr lang="en-ZA" sz="1000" b="1" i="0" u="none" strike="noStrike" baseline="0" dirty="0" smtClean="0">
                          <a:solidFill>
                            <a:srgbClr val="000000"/>
                          </a:solidFill>
                          <a:effectLst/>
                          <a:latin typeface="Calibri"/>
                        </a:rPr>
                        <a:t> INVESTORS(R’000)</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a:solidFill>
                            <a:srgbClr val="000000"/>
                          </a:solidFill>
                          <a:effectLst/>
                          <a:latin typeface="Calibri"/>
                        </a:rPr>
                        <a:t>NO. OF SECURED INVESTORS(but not operational as yet)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smtClean="0">
                          <a:solidFill>
                            <a:srgbClr val="000000"/>
                          </a:solidFill>
                          <a:effectLst/>
                          <a:latin typeface="Calibri"/>
                        </a:rPr>
                        <a:t>EST.</a:t>
                      </a:r>
                      <a:r>
                        <a:rPr lang="en-ZA" sz="1000" b="1" i="0" u="none" strike="noStrike" baseline="0" dirty="0" smtClean="0">
                          <a:solidFill>
                            <a:srgbClr val="000000"/>
                          </a:solidFill>
                          <a:effectLst/>
                          <a:latin typeface="Calibri"/>
                        </a:rPr>
                        <a:t> PRIVATE</a:t>
                      </a:r>
                      <a:r>
                        <a:rPr lang="en-ZA" sz="1000" b="1" i="0" u="none" strike="noStrike" dirty="0" smtClean="0">
                          <a:solidFill>
                            <a:srgbClr val="000000"/>
                          </a:solidFill>
                          <a:effectLst/>
                          <a:latin typeface="Calibri"/>
                        </a:rPr>
                        <a:t> </a:t>
                      </a:r>
                      <a:r>
                        <a:rPr lang="en-ZA" sz="1000" b="1" i="0" u="none" strike="noStrike" dirty="0">
                          <a:solidFill>
                            <a:srgbClr val="000000"/>
                          </a:solidFill>
                          <a:effectLst/>
                          <a:latin typeface="Calibri"/>
                        </a:rPr>
                        <a:t>VALUE </a:t>
                      </a:r>
                      <a:r>
                        <a:rPr lang="en-ZA" sz="1000" b="1" i="0" u="none" strike="noStrike" dirty="0" smtClean="0">
                          <a:solidFill>
                            <a:srgbClr val="000000"/>
                          </a:solidFill>
                          <a:effectLst/>
                          <a:latin typeface="Calibri"/>
                        </a:rPr>
                        <a:t>OF SECURED BUT NOT</a:t>
                      </a:r>
                      <a:r>
                        <a:rPr lang="en-ZA" sz="1000" b="1" i="0" u="none" strike="noStrike" baseline="0" dirty="0" smtClean="0">
                          <a:solidFill>
                            <a:srgbClr val="000000"/>
                          </a:solidFill>
                          <a:effectLst/>
                          <a:latin typeface="Calibri"/>
                        </a:rPr>
                        <a:t> YET OPERATIONAL </a:t>
                      </a:r>
                      <a:r>
                        <a:rPr lang="en-ZA" sz="1000" b="1" i="0" u="none" strike="noStrike" dirty="0" smtClean="0">
                          <a:solidFill>
                            <a:srgbClr val="000000"/>
                          </a:solidFill>
                          <a:effectLst/>
                          <a:latin typeface="Calibri"/>
                        </a:rPr>
                        <a:t>INVESTMENT(R'000</a:t>
                      </a:r>
                      <a:r>
                        <a:rPr lang="en-ZA" sz="1000" b="1" i="0" u="none" strike="noStrike" dirty="0">
                          <a:solidFill>
                            <a:srgbClr val="000000"/>
                          </a:solidFill>
                          <a:effectLst/>
                          <a:latin typeface="Calibri"/>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a:solidFill>
                            <a:srgbClr val="000000"/>
                          </a:solidFill>
                          <a:effectLst/>
                          <a:latin typeface="Calibri"/>
                        </a:rPr>
                        <a:t>DIRECT EMPLOYMENT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a:solidFill>
                            <a:srgbClr val="000000"/>
                          </a:solidFill>
                          <a:effectLst/>
                          <a:latin typeface="Calibri"/>
                        </a:rPr>
                        <a:t>CONSTRUCTION &amp; INDIRECT JOBS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ZA" sz="1000" b="1" i="0" u="none" strike="noStrike" dirty="0">
                          <a:solidFill>
                            <a:srgbClr val="000000"/>
                          </a:solidFill>
                          <a:effectLst/>
                          <a:latin typeface="Calibri"/>
                        </a:rPr>
                        <a:t>TOTAL EMPLOYMENT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r>
              <a:tr h="754492">
                <a:tc>
                  <a:txBody>
                    <a:bodyPr/>
                    <a:lstStyle/>
                    <a:p>
                      <a:pPr algn="ctr" fontAlgn="ctr"/>
                      <a:r>
                        <a:rPr lang="en-ZA" sz="1000" b="1" i="0" u="none" strike="noStrike" dirty="0">
                          <a:solidFill>
                            <a:srgbClr val="000000"/>
                          </a:solidFill>
                          <a:effectLst/>
                          <a:latin typeface="Calibri"/>
                        </a:rPr>
                        <a:t>COEGA</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smtClean="0">
                          <a:solidFill>
                            <a:srgbClr val="000000"/>
                          </a:solidFill>
                          <a:effectLst/>
                          <a:latin typeface="Calibri"/>
                        </a:rPr>
                        <a:t>33</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6 489 450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29</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baseline="0" dirty="0" smtClean="0">
                          <a:solidFill>
                            <a:srgbClr val="000000"/>
                          </a:solidFill>
                          <a:effectLst/>
                          <a:latin typeface="Calibri"/>
                        </a:rPr>
                        <a:t>6 800 000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smtClean="0">
                          <a:solidFill>
                            <a:srgbClr val="000000"/>
                          </a:solidFill>
                          <a:effectLst/>
                          <a:latin typeface="Calibri"/>
                        </a:rPr>
                        <a:t>7174</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smtClean="0">
                          <a:solidFill>
                            <a:srgbClr val="000000"/>
                          </a:solidFill>
                          <a:effectLst/>
                          <a:latin typeface="Calibri"/>
                        </a:rPr>
                        <a:t>37</a:t>
                      </a:r>
                      <a:r>
                        <a:rPr lang="en-ZA" sz="1000" b="0" i="0" u="none" strike="noStrike" baseline="0" dirty="0" smtClean="0">
                          <a:solidFill>
                            <a:srgbClr val="000000"/>
                          </a:solidFill>
                          <a:effectLst/>
                          <a:latin typeface="Calibri"/>
                        </a:rPr>
                        <a:t> 448</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44</a:t>
                      </a:r>
                      <a:r>
                        <a:rPr lang="en-ZA" sz="1000" b="1" i="0" u="none" strike="noStrike" baseline="0" dirty="0" smtClean="0">
                          <a:solidFill>
                            <a:srgbClr val="000000"/>
                          </a:solidFill>
                          <a:effectLst/>
                          <a:latin typeface="Calibri"/>
                        </a:rPr>
                        <a:t> 622</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5982">
                <a:tc>
                  <a:txBody>
                    <a:bodyPr/>
                    <a:lstStyle/>
                    <a:p>
                      <a:pPr algn="ctr" fontAlgn="ctr"/>
                      <a:r>
                        <a:rPr lang="en-ZA" sz="1000" b="1" i="0" u="none" strike="noStrike" dirty="0">
                          <a:solidFill>
                            <a:srgbClr val="000000"/>
                          </a:solidFill>
                          <a:effectLst/>
                          <a:latin typeface="Calibri"/>
                        </a:rPr>
                        <a:t>ELIDZ</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a:solidFill>
                            <a:srgbClr val="000000"/>
                          </a:solidFill>
                          <a:effectLst/>
                          <a:latin typeface="Calibri"/>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1 8000 000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a:solidFill>
                            <a:srgbClr val="000000"/>
                          </a:solidFill>
                          <a:effectLst/>
                          <a:latin typeface="Calibri"/>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1</a:t>
                      </a:r>
                      <a:r>
                        <a:rPr lang="en-US" sz="1000" b="0" i="0" u="none" strike="noStrike" baseline="0" dirty="0" smtClean="0">
                          <a:solidFill>
                            <a:srgbClr val="000000"/>
                          </a:solidFill>
                          <a:effectLst/>
                          <a:latin typeface="Calibri"/>
                        </a:rPr>
                        <a:t> 200 000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smtClean="0">
                          <a:solidFill>
                            <a:srgbClr val="000000"/>
                          </a:solidFill>
                          <a:effectLst/>
                          <a:latin typeface="Calibri"/>
                        </a:rPr>
                        <a:t>1997</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a:solidFill>
                            <a:srgbClr val="000000"/>
                          </a:solidFill>
                          <a:effectLst/>
                          <a:latin typeface="Calibri"/>
                        </a:rPr>
                        <a:t>23 975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25</a:t>
                      </a:r>
                      <a:r>
                        <a:rPr lang="en-ZA" sz="1000" b="1" i="0" u="none" strike="noStrike" baseline="0" dirty="0" smtClean="0">
                          <a:solidFill>
                            <a:srgbClr val="000000"/>
                          </a:solidFill>
                          <a:effectLst/>
                          <a:latin typeface="Calibri"/>
                        </a:rPr>
                        <a:t> 972</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5982">
                <a:tc>
                  <a:txBody>
                    <a:bodyPr/>
                    <a:lstStyle/>
                    <a:p>
                      <a:pPr algn="ctr" fontAlgn="ctr"/>
                      <a:r>
                        <a:rPr lang="en-ZA" sz="1000" b="1" i="0" u="none" strike="noStrike" dirty="0">
                          <a:solidFill>
                            <a:srgbClr val="000000"/>
                          </a:solidFill>
                          <a:effectLst/>
                          <a:latin typeface="Calibri"/>
                        </a:rPr>
                        <a:t>RBIDZ</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a:solidFill>
                            <a:srgbClr val="000000"/>
                          </a:solidFill>
                          <a:effectLst/>
                          <a:latin typeface="Calibri"/>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820 000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9</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baseline="0" dirty="0" smtClean="0">
                          <a:solidFill>
                            <a:srgbClr val="000000"/>
                          </a:solidFill>
                          <a:effectLst/>
                          <a:latin typeface="Calibri"/>
                        </a:rPr>
                        <a:t>10 020 000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300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a:solidFill>
                            <a:srgbClr val="000000"/>
                          </a:solidFill>
                          <a:effectLst/>
                          <a:latin typeface="Calibri"/>
                        </a:rPr>
                        <a:t>3961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4</a:t>
                      </a:r>
                      <a:r>
                        <a:rPr lang="en-ZA" sz="1000" b="1" i="0" u="none" strike="noStrike" baseline="0" dirty="0" smtClean="0">
                          <a:solidFill>
                            <a:srgbClr val="000000"/>
                          </a:solidFill>
                          <a:effectLst/>
                          <a:latin typeface="Calibri"/>
                        </a:rPr>
                        <a:t> 261</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5982">
                <a:tc>
                  <a:txBody>
                    <a:bodyPr/>
                    <a:lstStyle/>
                    <a:p>
                      <a:pPr algn="ctr" fontAlgn="ctr"/>
                      <a:r>
                        <a:rPr lang="en-ZA" sz="1000" b="1" i="0" u="none" strike="noStrike" dirty="0" smtClean="0">
                          <a:solidFill>
                            <a:srgbClr val="000000"/>
                          </a:solidFill>
                          <a:effectLst/>
                          <a:latin typeface="Calibri"/>
                        </a:rPr>
                        <a:t>DTPIDZ</a:t>
                      </a:r>
                      <a:endParaRPr lang="en-ZA" sz="1000" b="1" i="0" u="none" strike="noStrike" dirty="0">
                        <a:solidFill>
                          <a:srgbClr val="000000"/>
                        </a:solidFill>
                        <a:effectLst/>
                        <a:latin typeface="Calibri"/>
                      </a:endParaRP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a:solidFill>
                            <a:srgbClr val="000000"/>
                          </a:solidFill>
                          <a:effectLst/>
                          <a:latin typeface="Calibri"/>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372 000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5</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baseline="0" dirty="0" smtClean="0">
                          <a:solidFill>
                            <a:srgbClr val="000000"/>
                          </a:solidFill>
                          <a:effectLst/>
                          <a:latin typeface="Calibri"/>
                        </a:rPr>
                        <a:t>1 700 000</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a:rPr>
                        <a:t>505</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a:solidFill>
                            <a:srgbClr val="000000"/>
                          </a:solidFill>
                          <a:effectLst/>
                          <a:latin typeface="Calibri"/>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000" b="0" i="0" u="none" strike="noStrike" dirty="0" smtClean="0">
                          <a:solidFill>
                            <a:srgbClr val="000000"/>
                          </a:solidFill>
                          <a:effectLst/>
                          <a:latin typeface="Calibri"/>
                        </a:rPr>
                        <a:t>505</a:t>
                      </a:r>
                      <a:endParaRPr lang="en-ZA" sz="1000" b="0"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3278">
                <a:tc>
                  <a:txBody>
                    <a:bodyPr/>
                    <a:lstStyle/>
                    <a:p>
                      <a:pPr algn="ctr" fontAlgn="ctr"/>
                      <a:r>
                        <a:rPr lang="en-ZA" sz="1000" b="1" i="0" u="none" strike="noStrike" dirty="0">
                          <a:solidFill>
                            <a:srgbClr val="000000"/>
                          </a:solidFill>
                          <a:effectLst/>
                          <a:latin typeface="Calibri"/>
                        </a:rPr>
                        <a:t>TOTAL</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a:solidFill>
                            <a:srgbClr val="000000"/>
                          </a:solidFill>
                          <a:effectLst/>
                          <a:latin typeface="Calibri"/>
                        </a:rPr>
                        <a:t>6</a:t>
                      </a:r>
                      <a:r>
                        <a:rPr lang="en-ZA" sz="1000" b="1" i="0" u="none" strike="noStrike" dirty="0" smtClean="0">
                          <a:solidFill>
                            <a:srgbClr val="000000"/>
                          </a:solidFill>
                          <a:effectLst/>
                          <a:latin typeface="Calibri"/>
                        </a:rPr>
                        <a:t>9</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smtClean="0">
                          <a:solidFill>
                            <a:srgbClr val="000000"/>
                          </a:solidFill>
                          <a:effectLst/>
                          <a:latin typeface="Calibri"/>
                        </a:rPr>
                        <a:t>9</a:t>
                      </a:r>
                      <a:r>
                        <a:rPr lang="en-US" sz="1000" b="1" i="0" u="none" strike="noStrike" baseline="0" dirty="0" smtClean="0">
                          <a:solidFill>
                            <a:srgbClr val="000000"/>
                          </a:solidFill>
                          <a:effectLst/>
                          <a:latin typeface="Calibri"/>
                        </a:rPr>
                        <a:t> 479 450</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47</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smtClean="0">
                          <a:solidFill>
                            <a:srgbClr val="000000"/>
                          </a:solidFill>
                          <a:effectLst/>
                          <a:latin typeface="Calibri"/>
                        </a:rPr>
                        <a:t>19</a:t>
                      </a:r>
                      <a:r>
                        <a:rPr lang="en-US" sz="1000" b="1" i="0" u="none" strike="noStrike" baseline="0" dirty="0" smtClean="0">
                          <a:solidFill>
                            <a:srgbClr val="000000"/>
                          </a:solidFill>
                          <a:effectLst/>
                          <a:latin typeface="Calibri"/>
                        </a:rPr>
                        <a:t> 720 000</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9</a:t>
                      </a:r>
                      <a:r>
                        <a:rPr lang="en-ZA" sz="1000" b="1" i="0" u="none" strike="noStrike" baseline="0" dirty="0" smtClean="0">
                          <a:solidFill>
                            <a:srgbClr val="000000"/>
                          </a:solidFill>
                          <a:effectLst/>
                          <a:latin typeface="Calibri"/>
                        </a:rPr>
                        <a:t> 976</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65</a:t>
                      </a:r>
                      <a:r>
                        <a:rPr lang="en-ZA" sz="1000" b="1" i="0" u="none" strike="noStrike" baseline="0" dirty="0" smtClean="0">
                          <a:solidFill>
                            <a:srgbClr val="000000"/>
                          </a:solidFill>
                          <a:effectLst/>
                          <a:latin typeface="Calibri"/>
                        </a:rPr>
                        <a:t> 384</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ZA" sz="1000" b="1" i="0" u="none" strike="noStrike" dirty="0" smtClean="0">
                          <a:solidFill>
                            <a:srgbClr val="000000"/>
                          </a:solidFill>
                          <a:effectLst/>
                          <a:latin typeface="Calibri"/>
                        </a:rPr>
                        <a:t>75 360</a:t>
                      </a:r>
                      <a:endParaRPr lang="en-ZA" sz="1000" b="1" i="0" u="none" strike="noStrike" dirty="0">
                        <a:solidFill>
                          <a:srgbClr val="000000"/>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653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and Goals of SEZ</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Challenges:</a:t>
            </a:r>
          </a:p>
          <a:p>
            <a:pPr lvl="1"/>
            <a:r>
              <a:rPr lang="en-GB" dirty="0"/>
              <a:t>Capacity and resources for infrastructure development to unlock investments</a:t>
            </a:r>
          </a:p>
          <a:p>
            <a:pPr lvl="2"/>
            <a:r>
              <a:rPr lang="en-GB" dirty="0"/>
              <a:t>Fiscal constraints</a:t>
            </a:r>
          </a:p>
          <a:p>
            <a:pPr lvl="2"/>
            <a:r>
              <a:rPr lang="en-GB" dirty="0"/>
              <a:t>Acceleration of infrastructure development</a:t>
            </a:r>
          </a:p>
          <a:p>
            <a:pPr lvl="2"/>
            <a:r>
              <a:rPr lang="en-GB" dirty="0"/>
              <a:t>Human capital</a:t>
            </a:r>
          </a:p>
          <a:p>
            <a:pPr lvl="1"/>
            <a:r>
              <a:rPr lang="en-GB" dirty="0"/>
              <a:t>Land availability: becoming a major constraints in all </a:t>
            </a:r>
            <a:r>
              <a:rPr lang="en-GB" dirty="0" smtClean="0"/>
              <a:t>regions</a:t>
            </a:r>
          </a:p>
          <a:p>
            <a:pPr lvl="1"/>
            <a:endParaRPr lang="en-GB" dirty="0"/>
          </a:p>
          <a:p>
            <a:pPr marL="0" indent="0">
              <a:buNone/>
            </a:pPr>
            <a:endParaRPr lang="en-GB" sz="1700" dirty="0" smtClean="0"/>
          </a:p>
          <a:p>
            <a:pPr marL="0" indent="0">
              <a:buNone/>
            </a:pPr>
            <a:r>
              <a:rPr lang="en-GB" sz="1700" dirty="0" smtClean="0"/>
              <a:t>Drawn </a:t>
            </a:r>
            <a:r>
              <a:rPr lang="en-GB" sz="1700" dirty="0"/>
              <a:t>from briefing to the Parliamentary Portfolio Committee for Trade and Industry (19 April 2016) on the implementation of </a:t>
            </a:r>
            <a:r>
              <a:rPr lang="en-GB" sz="1700" dirty="0" smtClean="0"/>
              <a:t>SEZs</a:t>
            </a:r>
            <a:endParaRPr lang="en-GB" sz="1700" dirty="0"/>
          </a:p>
        </p:txBody>
      </p:sp>
    </p:spTree>
    <p:extLst>
      <p:ext uri="{BB962C8B-B14F-4D97-AF65-F5344CB8AC3E}">
        <p14:creationId xmlns:p14="http://schemas.microsoft.com/office/powerpoint/2010/main" val="1499528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and Goals of SEZ</a:t>
            </a:r>
            <a:endParaRPr lang="en-GB" dirty="0"/>
          </a:p>
        </p:txBody>
      </p:sp>
      <p:sp>
        <p:nvSpPr>
          <p:cNvPr id="3" name="Content Placeholder 2"/>
          <p:cNvSpPr>
            <a:spLocks noGrp="1"/>
          </p:cNvSpPr>
          <p:nvPr>
            <p:ph idx="1"/>
          </p:nvPr>
        </p:nvSpPr>
        <p:spPr/>
        <p:txBody>
          <a:bodyPr>
            <a:normAutofit lnSpcReduction="10000"/>
          </a:bodyPr>
          <a:lstStyle/>
          <a:p>
            <a:r>
              <a:rPr lang="en-GB" dirty="0" smtClean="0"/>
              <a:t>Goals:</a:t>
            </a:r>
          </a:p>
          <a:p>
            <a:pPr lvl="1"/>
            <a:r>
              <a:rPr lang="en-GB" dirty="0" smtClean="0"/>
              <a:t>Goal </a:t>
            </a:r>
            <a:r>
              <a:rPr lang="en-GB" dirty="0"/>
              <a:t>1: Increase and diversify investments in designated zones </a:t>
            </a:r>
          </a:p>
          <a:p>
            <a:pPr lvl="1"/>
            <a:r>
              <a:rPr lang="en-GB" dirty="0" smtClean="0"/>
              <a:t>Goal 2</a:t>
            </a:r>
            <a:r>
              <a:rPr lang="en-GB" dirty="0"/>
              <a:t>: Increase impact of SEZ investments on host regions and communities</a:t>
            </a:r>
          </a:p>
          <a:p>
            <a:pPr lvl="1"/>
            <a:r>
              <a:rPr lang="en-GB" dirty="0" smtClean="0"/>
              <a:t>Goal 3</a:t>
            </a:r>
            <a:r>
              <a:rPr lang="en-GB" dirty="0"/>
              <a:t>: Improve </a:t>
            </a:r>
            <a:r>
              <a:rPr lang="en-GB" dirty="0" smtClean="0"/>
              <a:t>sustainability </a:t>
            </a:r>
            <a:endParaRPr lang="en-GB" dirty="0"/>
          </a:p>
          <a:p>
            <a:endParaRPr lang="en-GB" dirty="0" smtClean="0"/>
          </a:p>
          <a:p>
            <a:pPr marL="0" indent="0">
              <a:buNone/>
            </a:pPr>
            <a:r>
              <a:rPr lang="en-GB" sz="1600" dirty="0" smtClean="0"/>
              <a:t>Drawn from briefing to the Parliamentary Portfolio Committee for Trade and Industry (19 April 2016) on the implementation of SEZs</a:t>
            </a:r>
            <a:endParaRPr lang="en-GB" sz="1600" dirty="0"/>
          </a:p>
        </p:txBody>
      </p:sp>
    </p:spTree>
    <p:extLst>
      <p:ext uri="{BB962C8B-B14F-4D97-AF65-F5344CB8AC3E}">
        <p14:creationId xmlns:p14="http://schemas.microsoft.com/office/powerpoint/2010/main" val="1332180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t>Programme expansion</a:t>
            </a:r>
            <a:endParaRPr lang="en-GB" dirty="0"/>
          </a:p>
        </p:txBody>
      </p:sp>
      <p:sp>
        <p:nvSpPr>
          <p:cNvPr id="3" name="Content Placeholder 2"/>
          <p:cNvSpPr>
            <a:spLocks noGrp="1"/>
          </p:cNvSpPr>
          <p:nvPr>
            <p:ph idx="1"/>
          </p:nvPr>
        </p:nvSpPr>
        <p:spPr>
          <a:xfrm>
            <a:off x="457200" y="1143000"/>
            <a:ext cx="8229600" cy="4528458"/>
          </a:xfrm>
        </p:spPr>
        <p:txBody>
          <a:bodyPr>
            <a:normAutofit fontScale="77500" lnSpcReduction="20000"/>
          </a:bodyPr>
          <a:lstStyle/>
          <a:p>
            <a:r>
              <a:rPr lang="en-GB" dirty="0" smtClean="0"/>
              <a:t>Four operational zones</a:t>
            </a:r>
          </a:p>
          <a:p>
            <a:pPr lvl="1"/>
            <a:r>
              <a:rPr lang="en-GB" dirty="0" smtClean="0"/>
              <a:t>COEGA</a:t>
            </a:r>
          </a:p>
          <a:p>
            <a:pPr lvl="1"/>
            <a:r>
              <a:rPr lang="en-GB" dirty="0" smtClean="0"/>
              <a:t>ELIDZ (East London Industrial Development Zone)</a:t>
            </a:r>
          </a:p>
          <a:p>
            <a:pPr lvl="1"/>
            <a:r>
              <a:rPr lang="en-GB" dirty="0" smtClean="0"/>
              <a:t>RBIDZ (Richards Bay Industrial Development Zone)</a:t>
            </a:r>
          </a:p>
          <a:p>
            <a:pPr lvl="1"/>
            <a:r>
              <a:rPr lang="en-GB" dirty="0" smtClean="0"/>
              <a:t>DTPIDZ (</a:t>
            </a:r>
            <a:r>
              <a:rPr lang="en-GB" dirty="0" err="1" smtClean="0"/>
              <a:t>Dube</a:t>
            </a:r>
            <a:r>
              <a:rPr lang="en-GB" dirty="0" smtClean="0"/>
              <a:t> Trade Port Industrial </a:t>
            </a:r>
            <a:r>
              <a:rPr lang="en-GB" dirty="0" err="1" smtClean="0"/>
              <a:t>Developemtn</a:t>
            </a:r>
            <a:r>
              <a:rPr lang="en-GB" dirty="0" smtClean="0"/>
              <a:t> Zone)</a:t>
            </a:r>
          </a:p>
          <a:p>
            <a:r>
              <a:rPr lang="en-GB" dirty="0" smtClean="0"/>
              <a:t>Three zones approved but not operational</a:t>
            </a:r>
            <a:endParaRPr lang="en-GB" dirty="0"/>
          </a:p>
          <a:p>
            <a:pPr lvl="1"/>
            <a:r>
              <a:rPr lang="en-GB" dirty="0"/>
              <a:t>OR Tambo </a:t>
            </a:r>
            <a:r>
              <a:rPr lang="en-GB" dirty="0" smtClean="0"/>
              <a:t>Airport</a:t>
            </a:r>
            <a:endParaRPr lang="en-GB" dirty="0"/>
          </a:p>
          <a:p>
            <a:pPr lvl="1"/>
            <a:r>
              <a:rPr lang="en-GB" dirty="0" err="1" smtClean="0"/>
              <a:t>Maluti</a:t>
            </a:r>
            <a:r>
              <a:rPr lang="en-GB" dirty="0" smtClean="0"/>
              <a:t>-a-</a:t>
            </a:r>
            <a:r>
              <a:rPr lang="en-GB" dirty="0" err="1" smtClean="0"/>
              <a:t>Phofung</a:t>
            </a:r>
            <a:endParaRPr lang="en-GB" dirty="0"/>
          </a:p>
          <a:p>
            <a:pPr lvl="1"/>
            <a:r>
              <a:rPr lang="en-GB" dirty="0" err="1"/>
              <a:t>Saldanha</a:t>
            </a:r>
            <a:r>
              <a:rPr lang="en-GB" dirty="0"/>
              <a:t> </a:t>
            </a:r>
            <a:r>
              <a:rPr lang="en-GB" dirty="0" smtClean="0"/>
              <a:t>Bay</a:t>
            </a:r>
          </a:p>
          <a:p>
            <a:r>
              <a:rPr lang="en-GB" dirty="0" smtClean="0"/>
              <a:t>Three zones in application stage</a:t>
            </a:r>
          </a:p>
          <a:p>
            <a:pPr lvl="1"/>
            <a:r>
              <a:rPr lang="en-GB" dirty="0" smtClean="0"/>
              <a:t>Atlantis</a:t>
            </a:r>
            <a:endParaRPr lang="en-GB" dirty="0"/>
          </a:p>
          <a:p>
            <a:pPr lvl="1"/>
            <a:r>
              <a:rPr lang="en-GB" dirty="0" smtClean="0"/>
              <a:t>Bojanala</a:t>
            </a:r>
            <a:endParaRPr lang="en-GB" dirty="0"/>
          </a:p>
          <a:p>
            <a:pPr lvl="1"/>
            <a:r>
              <a:rPr lang="en-GB" dirty="0" err="1"/>
              <a:t>Musina</a:t>
            </a:r>
            <a:r>
              <a:rPr lang="en-GB" dirty="0"/>
              <a:t>/</a:t>
            </a:r>
            <a:r>
              <a:rPr lang="en-GB" dirty="0" err="1"/>
              <a:t>Makhado</a:t>
            </a:r>
            <a:r>
              <a:rPr lang="en-GB" dirty="0"/>
              <a:t> </a:t>
            </a:r>
            <a:endParaRPr lang="en-GB" dirty="0" smtClean="0"/>
          </a:p>
          <a:p>
            <a:endParaRPr lang="en-GB" dirty="0"/>
          </a:p>
        </p:txBody>
      </p:sp>
    </p:spTree>
    <p:extLst>
      <p:ext uri="{BB962C8B-B14F-4D97-AF65-F5344CB8AC3E}">
        <p14:creationId xmlns:p14="http://schemas.microsoft.com/office/powerpoint/2010/main" val="1328065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t>SEZ environment</a:t>
            </a:r>
            <a:endParaRPr lang="en-GB" dirty="0"/>
          </a:p>
        </p:txBody>
      </p:sp>
      <p:sp>
        <p:nvSpPr>
          <p:cNvPr id="3" name="Content Placeholder 2"/>
          <p:cNvSpPr>
            <a:spLocks noGrp="1"/>
          </p:cNvSpPr>
          <p:nvPr>
            <p:ph idx="1"/>
          </p:nvPr>
        </p:nvSpPr>
        <p:spPr>
          <a:xfrm>
            <a:off x="457200" y="1460310"/>
            <a:ext cx="8229600" cy="4203511"/>
          </a:xfrm>
        </p:spPr>
        <p:txBody>
          <a:bodyPr>
            <a:normAutofit fontScale="55000" lnSpcReduction="20000"/>
          </a:bodyPr>
          <a:lstStyle/>
          <a:p>
            <a:r>
              <a:rPr lang="en-GB" sz="3800" dirty="0"/>
              <a:t>Legislation and regulations: SEZ Act now operational, and regulations on applications for designation, operator permit and funding in </a:t>
            </a:r>
            <a:r>
              <a:rPr lang="en-GB" sz="3800" dirty="0" smtClean="0"/>
              <a:t>place</a:t>
            </a:r>
          </a:p>
          <a:p>
            <a:endParaRPr lang="en-GB" sz="1800" dirty="0"/>
          </a:p>
          <a:p>
            <a:r>
              <a:rPr lang="en-GB" sz="3800" dirty="0"/>
              <a:t>SEZ Advisory Board: Appointed and </a:t>
            </a:r>
            <a:r>
              <a:rPr lang="en-GB" sz="3800" dirty="0" smtClean="0"/>
              <a:t>operational</a:t>
            </a:r>
          </a:p>
          <a:p>
            <a:endParaRPr lang="en-GB" sz="1800" dirty="0"/>
          </a:p>
          <a:p>
            <a:r>
              <a:rPr lang="en-GB" sz="3800" dirty="0"/>
              <a:t>Capacity Building Programme: Implemented in partnership with Chinese </a:t>
            </a:r>
            <a:r>
              <a:rPr lang="en-GB" sz="3800" dirty="0" smtClean="0"/>
              <a:t>Government</a:t>
            </a:r>
          </a:p>
          <a:p>
            <a:endParaRPr lang="en-GB" sz="1800" dirty="0"/>
          </a:p>
          <a:p>
            <a:r>
              <a:rPr lang="en-GB" sz="3800" dirty="0"/>
              <a:t>Inter-Departmental Coordination: Joint Task Team between the </a:t>
            </a:r>
            <a:r>
              <a:rPr lang="en-GB" sz="3800" dirty="0" err="1"/>
              <a:t>dti</a:t>
            </a:r>
            <a:r>
              <a:rPr lang="en-GB" sz="3800" dirty="0"/>
              <a:t>, National Treasury, SARS and ITAC established. Other departments and SOEs part of Project Steering Committees on needs </a:t>
            </a:r>
            <a:r>
              <a:rPr lang="en-GB" sz="3800" dirty="0" smtClean="0"/>
              <a:t>basis</a:t>
            </a:r>
          </a:p>
          <a:p>
            <a:endParaRPr lang="en-GB" sz="1800" dirty="0"/>
          </a:p>
          <a:p>
            <a:r>
              <a:rPr lang="en-GB" sz="3800" dirty="0"/>
              <a:t>Provincial support: All provinces supported to set up Project Management Units and undertake SEZ planning, development and management.</a:t>
            </a:r>
          </a:p>
          <a:p>
            <a:endParaRPr lang="en-GB" dirty="0"/>
          </a:p>
        </p:txBody>
      </p:sp>
    </p:spTree>
    <p:extLst>
      <p:ext uri="{BB962C8B-B14F-4D97-AF65-F5344CB8AC3E}">
        <p14:creationId xmlns:p14="http://schemas.microsoft.com/office/powerpoint/2010/main" val="478962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791808326"/>
              </p:ext>
            </p:extLst>
          </p:nvPr>
        </p:nvGraphicFramePr>
        <p:xfrm>
          <a:off x="504967" y="382137"/>
          <a:ext cx="8420669" cy="5254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4383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Tax incentives summary</a:t>
            </a:r>
            <a:endParaRPr lang="en-GB" dirty="0"/>
          </a:p>
        </p:txBody>
      </p:sp>
      <p:sp>
        <p:nvSpPr>
          <p:cNvPr id="3" name="Content Placeholder 2"/>
          <p:cNvSpPr>
            <a:spLocks noGrp="1"/>
          </p:cNvSpPr>
          <p:nvPr>
            <p:ph idx="1"/>
          </p:nvPr>
        </p:nvSpPr>
        <p:spPr/>
        <p:txBody>
          <a:bodyPr>
            <a:normAutofit fontScale="70000" lnSpcReduction="20000"/>
          </a:bodyPr>
          <a:lstStyle/>
          <a:p>
            <a:r>
              <a:rPr lang="en-GB" dirty="0"/>
              <a:t>Preferential 15% Corporate </a:t>
            </a:r>
            <a:r>
              <a:rPr lang="en-GB" dirty="0" smtClean="0"/>
              <a:t>Tax (standard corporate rate 28%)</a:t>
            </a:r>
          </a:p>
          <a:p>
            <a:pPr lvl="1"/>
            <a:r>
              <a:rPr lang="en-GB" dirty="0" smtClean="0"/>
              <a:t>Businesses </a:t>
            </a:r>
            <a:r>
              <a:rPr lang="en-GB" dirty="0"/>
              <a:t>(prescribed in section 24(4) of the SEZ Act) that are located in a </a:t>
            </a:r>
            <a:r>
              <a:rPr lang="en-GB" dirty="0" smtClean="0"/>
              <a:t>SEZ may </a:t>
            </a:r>
            <a:r>
              <a:rPr lang="en-GB" dirty="0"/>
              <a:t>be eligible for tax relief, including the reduced rate of corporate income taxation. In addition to satisfying the requirements of the SEZ Act, further criteria for some of the available tax incentives are </a:t>
            </a:r>
            <a:r>
              <a:rPr lang="en-GB" dirty="0" smtClean="0"/>
              <a:t>in </a:t>
            </a:r>
            <a:r>
              <a:rPr lang="en-GB" dirty="0"/>
              <a:t>the Income Tax </a:t>
            </a:r>
            <a:r>
              <a:rPr lang="en-GB" dirty="0" smtClean="0"/>
              <a:t>Act</a:t>
            </a:r>
          </a:p>
          <a:p>
            <a:r>
              <a:rPr lang="en-GB" dirty="0" smtClean="0"/>
              <a:t>Building Allowance</a:t>
            </a:r>
          </a:p>
          <a:p>
            <a:pPr lvl="1"/>
            <a:r>
              <a:rPr lang="en-GB" dirty="0" smtClean="0"/>
              <a:t>Businesses </a:t>
            </a:r>
            <a:r>
              <a:rPr lang="en-GB" dirty="0"/>
              <a:t>and Operators </a:t>
            </a:r>
            <a:r>
              <a:rPr lang="en-GB" dirty="0" smtClean="0"/>
              <a:t>operating </a:t>
            </a:r>
            <a:r>
              <a:rPr lang="en-GB" dirty="0"/>
              <a:t>within a </a:t>
            </a:r>
            <a:r>
              <a:rPr lang="en-GB" dirty="0" smtClean="0"/>
              <a:t>SEZ may </a:t>
            </a:r>
            <a:r>
              <a:rPr lang="en-GB" dirty="0"/>
              <a:t>be eligible for tax relief, including the building allowance, subject to requirements </a:t>
            </a:r>
            <a:r>
              <a:rPr lang="en-GB" dirty="0" smtClean="0"/>
              <a:t>in </a:t>
            </a:r>
            <a:r>
              <a:rPr lang="en-GB" dirty="0"/>
              <a:t>the Income Tax </a:t>
            </a:r>
            <a:r>
              <a:rPr lang="en-GB" dirty="0" smtClean="0"/>
              <a:t>Act</a:t>
            </a:r>
            <a:r>
              <a:rPr lang="en-GB" dirty="0"/>
              <a:t> </a:t>
            </a:r>
            <a:r>
              <a:rPr lang="en-GB" dirty="0" smtClean="0"/>
              <a:t>(10% for new or unused buildings acquired in SEZ).</a:t>
            </a:r>
          </a:p>
          <a:p>
            <a:r>
              <a:rPr lang="en-GB" dirty="0" smtClean="0"/>
              <a:t>Employment Incentive</a:t>
            </a:r>
          </a:p>
          <a:p>
            <a:pPr lvl="1"/>
            <a:r>
              <a:rPr lang="en-GB" dirty="0" smtClean="0"/>
              <a:t>Businesses </a:t>
            </a:r>
            <a:r>
              <a:rPr lang="en-GB" dirty="0"/>
              <a:t>and Operators operating within a </a:t>
            </a:r>
            <a:r>
              <a:rPr lang="en-GB" dirty="0" smtClean="0"/>
              <a:t>SEZ may </a:t>
            </a:r>
            <a:r>
              <a:rPr lang="en-GB" dirty="0"/>
              <a:t>be eligible for tax relief, including the employment tax incentive subject to requirements contained in the Employment Tax Incentive </a:t>
            </a:r>
            <a:r>
              <a:rPr lang="en-GB" dirty="0" smtClean="0"/>
              <a:t>Act.</a:t>
            </a:r>
          </a:p>
        </p:txBody>
      </p:sp>
    </p:spTree>
    <p:extLst>
      <p:ext uri="{BB962C8B-B14F-4D97-AF65-F5344CB8AC3E}">
        <p14:creationId xmlns:p14="http://schemas.microsoft.com/office/powerpoint/2010/main" val="1028586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Tax incentives summary</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Customs Controlled Area</a:t>
            </a:r>
          </a:p>
          <a:p>
            <a:pPr lvl="1"/>
            <a:r>
              <a:rPr lang="en-GB" dirty="0" smtClean="0"/>
              <a:t>Businesses </a:t>
            </a:r>
            <a:r>
              <a:rPr lang="en-GB" dirty="0"/>
              <a:t>and Operators located within a customs controlled area of a Special Economic Zone will be eligible for tax relief as per the Value-Added Tax </a:t>
            </a:r>
            <a:r>
              <a:rPr lang="en-GB" dirty="0" smtClean="0"/>
              <a:t>Act, the </a:t>
            </a:r>
            <a:r>
              <a:rPr lang="en-GB" dirty="0"/>
              <a:t>Customs and Excise </a:t>
            </a:r>
            <a:r>
              <a:rPr lang="en-GB" dirty="0" smtClean="0"/>
              <a:t>Act, </a:t>
            </a:r>
            <a:r>
              <a:rPr lang="en-GB" dirty="0"/>
              <a:t>the Customs Duty Act </a:t>
            </a:r>
            <a:r>
              <a:rPr lang="en-GB" dirty="0" smtClean="0"/>
              <a:t>and </a:t>
            </a:r>
            <a:r>
              <a:rPr lang="en-GB" dirty="0"/>
              <a:t>the Customs Control </a:t>
            </a:r>
            <a:r>
              <a:rPr lang="en-GB" dirty="0" smtClean="0"/>
              <a:t>Act.</a:t>
            </a:r>
          </a:p>
          <a:p>
            <a:r>
              <a:rPr lang="en-GB" dirty="0" smtClean="0"/>
              <a:t>12I </a:t>
            </a:r>
            <a:r>
              <a:rPr lang="en-GB" dirty="0"/>
              <a:t>Tax </a:t>
            </a:r>
            <a:r>
              <a:rPr lang="en-GB" dirty="0" smtClean="0"/>
              <a:t>Allowance</a:t>
            </a:r>
          </a:p>
          <a:p>
            <a:pPr lvl="1"/>
            <a:r>
              <a:rPr lang="en-GB" dirty="0" smtClean="0"/>
              <a:t>Greenfield </a:t>
            </a:r>
            <a:r>
              <a:rPr lang="en-GB" dirty="0"/>
              <a:t>investments (i.e. new industrial projects that utilise only new and unused manufacturing </a:t>
            </a:r>
            <a:r>
              <a:rPr lang="en-GB" dirty="0" smtClean="0"/>
              <a:t>assets) – up to ZAR 900 million additional allowance</a:t>
            </a:r>
          </a:p>
          <a:p>
            <a:pPr lvl="1"/>
            <a:r>
              <a:rPr lang="en-GB" dirty="0" smtClean="0"/>
              <a:t>Brownfield </a:t>
            </a:r>
            <a:r>
              <a:rPr lang="en-GB" dirty="0"/>
              <a:t>investments (i.e. expansions or upgrades of existing industrial projects</a:t>
            </a:r>
            <a:r>
              <a:rPr lang="en-GB" dirty="0" smtClean="0"/>
              <a:t>) </a:t>
            </a:r>
            <a:r>
              <a:rPr lang="en-GB" dirty="0"/>
              <a:t>– up to </a:t>
            </a:r>
            <a:r>
              <a:rPr lang="en-GB" dirty="0" smtClean="0"/>
              <a:t>ZAR 550 </a:t>
            </a:r>
            <a:r>
              <a:rPr lang="en-GB" dirty="0"/>
              <a:t>million additional </a:t>
            </a:r>
            <a:r>
              <a:rPr lang="en-GB" dirty="0" smtClean="0"/>
              <a:t>allowance</a:t>
            </a:r>
          </a:p>
          <a:p>
            <a:pPr lvl="1"/>
            <a:r>
              <a:rPr lang="en-GB" dirty="0" smtClean="0"/>
              <a:t>Training – up to ZAR 36,000 per employee up to a max of up to ZAR 30 million per project.</a:t>
            </a:r>
            <a:endParaRPr lang="en-GB" dirty="0"/>
          </a:p>
        </p:txBody>
      </p:sp>
    </p:spTree>
    <p:extLst>
      <p:ext uri="{BB962C8B-B14F-4D97-AF65-F5344CB8AC3E}">
        <p14:creationId xmlns:p14="http://schemas.microsoft.com/office/powerpoint/2010/main" val="2103937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issues</a:t>
            </a:r>
            <a:endParaRPr lang="en-GB" dirty="0"/>
          </a:p>
        </p:txBody>
      </p:sp>
      <p:sp>
        <p:nvSpPr>
          <p:cNvPr id="3" name="Content Placeholder 2"/>
          <p:cNvSpPr>
            <a:spLocks noGrp="1"/>
          </p:cNvSpPr>
          <p:nvPr>
            <p:ph idx="1"/>
          </p:nvPr>
        </p:nvSpPr>
        <p:spPr/>
        <p:txBody>
          <a:bodyPr/>
          <a:lstStyle/>
          <a:p>
            <a:r>
              <a:rPr lang="en-GB" dirty="0" smtClean="0"/>
              <a:t>Zones remain subject to SA Constitution and all other laws</a:t>
            </a:r>
          </a:p>
          <a:p>
            <a:r>
              <a:rPr lang="en-GB" dirty="0" smtClean="0"/>
              <a:t>Advantage (like large corporations) in having one-stop-shop</a:t>
            </a:r>
          </a:p>
          <a:p>
            <a:r>
              <a:rPr lang="en-GB" dirty="0" smtClean="0"/>
              <a:t>No challenges against the SEZ</a:t>
            </a:r>
            <a:endParaRPr lang="en-GB" dirty="0"/>
          </a:p>
        </p:txBody>
      </p:sp>
    </p:spTree>
    <p:extLst>
      <p:ext uri="{BB962C8B-B14F-4D97-AF65-F5344CB8AC3E}">
        <p14:creationId xmlns:p14="http://schemas.microsoft.com/office/powerpoint/2010/main" val="755926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T-IBFD day slide template" id="{C2B70F49-95B6-D24C-B790-795DEE1AEC5A}" vid="{5703373D-549B-D04A-8E88-497C7758DA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874</TotalTime>
  <Words>1043</Words>
  <Application>Microsoft Office PowerPoint</Application>
  <PresentationFormat>Экран (4:3)</PresentationFormat>
  <Paragraphs>150</Paragraphs>
  <Slides>15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Arial Narrow</vt:lpstr>
      <vt:lpstr>Calibri</vt:lpstr>
      <vt:lpstr>Office Theme</vt:lpstr>
      <vt:lpstr>Special Tax Zones in South Africa</vt:lpstr>
      <vt:lpstr>Incentives in South Africa</vt:lpstr>
      <vt:lpstr>IDZ     v    SEZ</vt:lpstr>
      <vt:lpstr>Special Economic Zone (SEZ)</vt:lpstr>
      <vt:lpstr>Special Economic Zone (SEZ)</vt:lpstr>
      <vt:lpstr>The international investment in SEZs</vt:lpstr>
      <vt:lpstr>Current impact of IDZ (now SEZ)</vt:lpstr>
      <vt:lpstr>Challenges and Goals of SEZ</vt:lpstr>
      <vt:lpstr>Challenges and Goals of SEZ</vt:lpstr>
      <vt:lpstr>Programme expansion</vt:lpstr>
      <vt:lpstr>SEZ environment</vt:lpstr>
      <vt:lpstr>Презентация PowerPoint</vt:lpstr>
      <vt:lpstr>Tax incentives summary</vt:lpstr>
      <vt:lpstr>Tax incentives summary</vt:lpstr>
      <vt:lpstr>Other issues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West</dc:creator>
  <cp:lastModifiedBy>Андрей</cp:lastModifiedBy>
  <cp:revision>20</cp:revision>
  <dcterms:created xsi:type="dcterms:W3CDTF">2016-02-18T02:48:46Z</dcterms:created>
  <dcterms:modified xsi:type="dcterms:W3CDTF">2016-06-06T11:00:27Z</dcterms:modified>
</cp:coreProperties>
</file>