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26"/>
    <p:restoredTop sz="94607"/>
  </p:normalViewPr>
  <p:slideViewPr>
    <p:cSldViewPr snapToGrid="0" snapToObjects="1">
      <p:cViewPr varScale="1">
        <p:scale>
          <a:sx n="79" d="100"/>
          <a:sy n="79" d="100"/>
        </p:scale>
        <p:origin x="-104" y="-2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AD8D91A-A2EE-4B54-B3C6-F6C67903BA9C}" type="datetime1">
              <a:rPr lang="en-US" smtClean="0"/>
              <a:pPr/>
              <a:t>14.09.18</a:t>
            </a:fld>
            <a:endParaRPr lang="en-US" dirty="0"/>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FA84A37A-AFC2-4A01-80A1-FC20F2C0D5BB}" type="slidenum">
              <a:rPr lang="en-US" smtClean="0"/>
              <a:pPr/>
              <a:t>‹#›</a:t>
            </a:fld>
            <a:endParaRPr lang="en-US"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259A7B8-0EC4-44C9-AFEF-25E144F11C06}" type="datetime1">
              <a:rPr lang="en-US" smtClean="0"/>
              <a:pPr/>
              <a:t>14.09.18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2BB47B5-C739-4DAE-AACD-CC58CA843AC4}" type="datetime1">
              <a:rPr lang="en-US" smtClean="0"/>
              <a:pPr/>
              <a:t>14.09.18</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smtClean="0"/>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E72AE48-94E6-46E0-BE32-5F0716DE9115}" type="datetime1">
              <a:rPr lang="en-US" smtClean="0"/>
              <a:pPr/>
              <a:t>14.09.18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884C285-8BCE-48FC-97D9-E2837AF38351}" type="datetime1">
              <a:rPr lang="en-US" smtClean="0"/>
              <a:pPr/>
              <a:t>14.09.18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0E70D3E6-EF16-4488-94A4-211508FE4682}" type="datetime1">
              <a:rPr lang="en-US" smtClean="0"/>
              <a:pPr/>
              <a:t>14.09.18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077FB3B-20DA-4D0E-BF16-8262B7156612}" type="datetime1">
              <a:rPr lang="en-US" smtClean="0"/>
              <a:pPr/>
              <a:t>14.09.18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C273C2C-6BD0-40EC-8D8D-4D51F089C5EB}" type="datetime1">
              <a:rPr lang="en-US" smtClean="0"/>
              <a:pPr/>
              <a:t>14.09.18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Чтобы добавить рисунок, перетащите его на заполнитель или щелкните значок</a:t>
            </a:r>
            <a:endParaRPr lang="en-US" dirty="0"/>
          </a:p>
        </p:txBody>
      </p:sp>
      <p:sp>
        <p:nvSpPr>
          <p:cNvPr id="5" name="Date Placeholder 4"/>
          <p:cNvSpPr>
            <a:spLocks noGrp="1"/>
          </p:cNvSpPr>
          <p:nvPr>
            <p:ph type="dt" sz="half" idx="10"/>
          </p:nvPr>
        </p:nvSpPr>
        <p:spPr/>
        <p:txBody>
          <a:bodyPr/>
          <a:lstStyle/>
          <a:p>
            <a:fld id="{2D377F5C-EDA7-4864-9756-35769B0E62CF}" type="datetime1">
              <a:rPr lang="en-US" smtClean="0"/>
              <a:pPr/>
              <a:t>14.09.18</a:t>
            </a:fld>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19785C6-EBAF-49D5-AD4D-BABF4DFAAD59}" type="datetime1">
              <a:rPr lang="en-US" smtClean="0"/>
              <a:pPr/>
              <a:t>14.09.18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 загол.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A404122-9A3A-4FD8-98B8-22631F32846C}" type="datetime1">
              <a:rPr lang="en-US" smtClean="0"/>
              <a:pPr/>
              <a:t>14.09.18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88B99C93-F56F-46AB-9EB8-53614A95B15F}" type="datetime1">
              <a:rPr lang="en-US" smtClean="0"/>
              <a:pPr/>
              <a:t>14.09.18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FA84A37A-AFC2-4A01-80A1-FC20F2C0D5BB}" type="slidenum">
              <a:rPr lang="en-US" smtClean="0"/>
              <a:pPr/>
              <a:t>‹#›</a:t>
            </a:fld>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sldNum="0" hdr="0" ft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p:txBody>
          <a:bodyPr/>
          <a:lstStyle/>
          <a:p>
            <a:r>
              <a:rPr lang="en-US" dirty="0" smtClean="0"/>
              <a:t>Khusainova </a:t>
            </a:r>
            <a:r>
              <a:rPr lang="en-US" dirty="0" err="1" smtClean="0"/>
              <a:t>anastasia</a:t>
            </a:r>
            <a:endParaRPr lang="ru-RU" dirty="0"/>
          </a:p>
        </p:txBody>
      </p:sp>
      <p:sp>
        <p:nvSpPr>
          <p:cNvPr id="3" name="Название 2"/>
          <p:cNvSpPr>
            <a:spLocks noGrp="1"/>
          </p:cNvSpPr>
          <p:nvPr>
            <p:ph type="ctrTitle"/>
          </p:nvPr>
        </p:nvSpPr>
        <p:spPr/>
        <p:txBody>
          <a:bodyPr/>
          <a:lstStyle/>
          <a:p>
            <a:r>
              <a:rPr lang="ru-RU" sz="2500" b="1" dirty="0" err="1"/>
              <a:t>The</a:t>
            </a:r>
            <a:r>
              <a:rPr lang="ru-RU" sz="2500" b="1" dirty="0"/>
              <a:t> </a:t>
            </a:r>
            <a:r>
              <a:rPr lang="ru-RU" sz="2500" b="1" dirty="0" err="1"/>
              <a:t>Global</a:t>
            </a:r>
            <a:r>
              <a:rPr lang="ru-RU" sz="2500" b="1" dirty="0"/>
              <a:t> OECD / UN </a:t>
            </a:r>
            <a:r>
              <a:rPr lang="ru-RU" sz="2500" b="1" dirty="0" err="1"/>
              <a:t>Tax</a:t>
            </a:r>
            <a:r>
              <a:rPr lang="ru-RU" sz="2500" b="1" dirty="0"/>
              <a:t> </a:t>
            </a:r>
            <a:r>
              <a:rPr lang="ru-RU" sz="2500" b="1" dirty="0" err="1"/>
              <a:t>Model</a:t>
            </a:r>
            <a:r>
              <a:rPr lang="ru-RU" sz="2500" b="1" dirty="0"/>
              <a:t>: </a:t>
            </a:r>
            <a:r>
              <a:rPr lang="ru-RU" sz="2500" b="1" dirty="0" err="1"/>
              <a:t>Selected</a:t>
            </a:r>
            <a:r>
              <a:rPr lang="ru-RU" sz="2500" b="1" dirty="0"/>
              <a:t> </a:t>
            </a:r>
            <a:r>
              <a:rPr lang="ru-RU" sz="2500" b="1" dirty="0" err="1"/>
              <a:t>Examples</a:t>
            </a:r>
            <a:r>
              <a:rPr lang="ru-RU" sz="2500" b="1" dirty="0"/>
              <a:t> </a:t>
            </a:r>
            <a:r>
              <a:rPr lang="ru-RU" sz="2500" b="1" dirty="0" err="1"/>
              <a:t>of</a:t>
            </a:r>
            <a:r>
              <a:rPr lang="ru-RU" sz="2500" b="1" dirty="0"/>
              <a:t> </a:t>
            </a:r>
            <a:r>
              <a:rPr lang="ru-RU" sz="2500" b="1" dirty="0" err="1"/>
              <a:t>Deviations</a:t>
            </a:r>
            <a:r>
              <a:rPr lang="ru-RU" sz="2500" b="1" dirty="0"/>
              <a:t> </a:t>
            </a:r>
            <a:r>
              <a:rPr lang="ru-RU" sz="2500" b="1" dirty="0" err="1"/>
              <a:t>in</a:t>
            </a:r>
            <a:r>
              <a:rPr lang="ru-RU" sz="2500" b="1" dirty="0"/>
              <a:t> BRICS </a:t>
            </a:r>
            <a:r>
              <a:rPr lang="ru-RU" sz="2500" b="1" dirty="0" err="1" smtClean="0"/>
              <a:t>Countries</a:t>
            </a:r>
            <a:endParaRPr lang="ru-RU" sz="2500" dirty="0"/>
          </a:p>
        </p:txBody>
      </p:sp>
    </p:spTree>
    <p:extLst>
      <p:ext uri="{BB962C8B-B14F-4D97-AF65-F5344CB8AC3E}">
        <p14:creationId xmlns:p14="http://schemas.microsoft.com/office/powerpoint/2010/main" val="34222959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en-US" dirty="0" smtClean="0"/>
              <a:t>article 1. PERSONS COVERED</a:t>
            </a:r>
            <a:endParaRPr lang="ru-RU" dirty="0"/>
          </a:p>
        </p:txBody>
      </p:sp>
      <p:sp>
        <p:nvSpPr>
          <p:cNvPr id="3" name="Содержимое 2"/>
          <p:cNvSpPr>
            <a:spLocks noGrp="1"/>
          </p:cNvSpPr>
          <p:nvPr>
            <p:ph idx="1"/>
          </p:nvPr>
        </p:nvSpPr>
        <p:spPr/>
        <p:txBody>
          <a:bodyPr>
            <a:normAutofit/>
          </a:bodyPr>
          <a:lstStyle/>
          <a:p>
            <a:r>
              <a:rPr lang="en-US" dirty="0" smtClean="0"/>
              <a:t>OECD and UN Model </a:t>
            </a:r>
            <a:r>
              <a:rPr lang="en-US" dirty="0" smtClean="0">
                <a:solidFill>
                  <a:srgbClr val="000000"/>
                </a:solidFill>
              </a:rPr>
              <a:t>Convention</a:t>
            </a:r>
            <a:r>
              <a:rPr lang="en-US" dirty="0" smtClean="0">
                <a:solidFill>
                  <a:srgbClr val="FF0000"/>
                </a:solidFill>
              </a:rPr>
              <a:t> </a:t>
            </a:r>
            <a:r>
              <a:rPr lang="en-US" dirty="0" smtClean="0"/>
              <a:t>do</a:t>
            </a:r>
            <a:r>
              <a:rPr lang="ru-RU" dirty="0" smtClean="0"/>
              <a:t> </a:t>
            </a:r>
            <a:r>
              <a:rPr lang="en-US" dirty="0" smtClean="0"/>
              <a:t>not include deviations between each other</a:t>
            </a:r>
            <a:r>
              <a:rPr lang="ru-RU" dirty="0" smtClean="0"/>
              <a:t> </a:t>
            </a:r>
            <a:r>
              <a:rPr lang="en-US" dirty="0" smtClean="0"/>
              <a:t>and include 3 paragraphs.</a:t>
            </a:r>
            <a:endParaRPr lang="ru-RU" dirty="0"/>
          </a:p>
          <a:p>
            <a:endParaRPr lang="ru-RU" dirty="0" smtClean="0"/>
          </a:p>
          <a:p>
            <a:endParaRPr lang="en-US" dirty="0" smtClean="0"/>
          </a:p>
        </p:txBody>
      </p:sp>
      <p:graphicFrame>
        <p:nvGraphicFramePr>
          <p:cNvPr id="4" name="Таблица 3"/>
          <p:cNvGraphicFramePr>
            <a:graphicFrameLocks noGrp="1"/>
          </p:cNvGraphicFramePr>
          <p:nvPr>
            <p:extLst>
              <p:ext uri="{D42A27DB-BD31-4B8C-83A1-F6EECF244321}">
                <p14:modId xmlns:p14="http://schemas.microsoft.com/office/powerpoint/2010/main" val="2321212124"/>
              </p:ext>
            </p:extLst>
          </p:nvPr>
        </p:nvGraphicFramePr>
        <p:xfrm>
          <a:off x="1368777" y="3527778"/>
          <a:ext cx="6096000" cy="1010920"/>
        </p:xfrm>
        <a:graphic>
          <a:graphicData uri="http://schemas.openxmlformats.org/drawingml/2006/table">
            <a:tbl>
              <a:tblPr firstRow="1" bandRow="1">
                <a:tableStyleId>{3C2FFA5D-87B4-456A-9821-1D502468CF0F}</a:tableStyleId>
              </a:tblPr>
              <a:tblGrid>
                <a:gridCol w="3048000"/>
                <a:gridCol w="3048000"/>
              </a:tblGrid>
              <a:tr h="370840">
                <a:tc>
                  <a:txBody>
                    <a:bodyPr/>
                    <a:lstStyle/>
                    <a:p>
                      <a:pPr algn="ctr"/>
                      <a:r>
                        <a:rPr lang="en-US" dirty="0" smtClean="0">
                          <a:solidFill>
                            <a:srgbClr val="000000"/>
                          </a:solidFill>
                        </a:rPr>
                        <a:t>Include </a:t>
                      </a:r>
                      <a:r>
                        <a:rPr lang="en-US" dirty="0" smtClean="0">
                          <a:solidFill>
                            <a:srgbClr val="000000"/>
                          </a:solidFill>
                        </a:rPr>
                        <a:t>the definition ‘resident’</a:t>
                      </a:r>
                      <a:endParaRPr lang="ru-RU" dirty="0">
                        <a:solidFill>
                          <a:srgbClr val="000000"/>
                        </a:solidFill>
                      </a:endParaRPr>
                    </a:p>
                  </a:txBody>
                  <a:tcPr/>
                </a:tc>
                <a:tc>
                  <a:txBody>
                    <a:bodyPr/>
                    <a:lstStyle/>
                    <a:p>
                      <a:pPr algn="ctr"/>
                      <a:r>
                        <a:rPr lang="en-US" dirty="0" smtClean="0">
                          <a:solidFill>
                            <a:srgbClr val="000000"/>
                          </a:solidFill>
                        </a:rPr>
                        <a:t>Include </a:t>
                      </a:r>
                      <a:r>
                        <a:rPr lang="en-US" dirty="0" smtClean="0">
                          <a:solidFill>
                            <a:srgbClr val="000000"/>
                          </a:solidFill>
                        </a:rPr>
                        <a:t>the definition ‘permanent residence’</a:t>
                      </a:r>
                      <a:endParaRPr lang="ru-RU" dirty="0">
                        <a:solidFill>
                          <a:srgbClr val="000000"/>
                        </a:solidFill>
                      </a:endParaRPr>
                    </a:p>
                  </a:txBody>
                  <a:tcPr/>
                </a:tc>
              </a:tr>
              <a:tr h="370840">
                <a:tc>
                  <a:txBody>
                    <a:bodyPr/>
                    <a:lstStyle/>
                    <a:p>
                      <a:pPr algn="ctr"/>
                      <a:r>
                        <a:rPr lang="en-US" dirty="0" smtClean="0"/>
                        <a:t>Brazil, India, China</a:t>
                      </a:r>
                      <a:endParaRPr lang="ru-RU" dirty="0"/>
                    </a:p>
                  </a:txBody>
                  <a:tcPr/>
                </a:tc>
                <a:tc>
                  <a:txBody>
                    <a:bodyPr/>
                    <a:lstStyle/>
                    <a:p>
                      <a:pPr algn="ctr"/>
                      <a:r>
                        <a:rPr lang="en-US" dirty="0" smtClean="0"/>
                        <a:t>South Africa</a:t>
                      </a:r>
                      <a:endParaRPr lang="ru-RU" dirty="0"/>
                    </a:p>
                  </a:txBody>
                  <a:tcPr/>
                </a:tc>
              </a:tr>
            </a:tbl>
          </a:graphicData>
        </a:graphic>
      </p:graphicFrame>
    </p:spTree>
    <p:extLst>
      <p:ext uri="{BB962C8B-B14F-4D97-AF65-F5344CB8AC3E}">
        <p14:creationId xmlns:p14="http://schemas.microsoft.com/office/powerpoint/2010/main" val="9142182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en-US" dirty="0" smtClean="0"/>
              <a:t>Article 2. taxes covered</a:t>
            </a:r>
            <a:endParaRPr lang="ru-RU" dirty="0"/>
          </a:p>
        </p:txBody>
      </p:sp>
      <p:sp>
        <p:nvSpPr>
          <p:cNvPr id="3" name="Содержимое 2"/>
          <p:cNvSpPr>
            <a:spLocks noGrp="1"/>
          </p:cNvSpPr>
          <p:nvPr>
            <p:ph idx="1"/>
          </p:nvPr>
        </p:nvSpPr>
        <p:spPr/>
        <p:txBody>
          <a:bodyPr>
            <a:normAutofit/>
          </a:bodyPr>
          <a:lstStyle/>
          <a:p>
            <a:r>
              <a:rPr lang="en-US" dirty="0" smtClean="0"/>
              <a:t>Article 2 of the UN Model  reproduces Article 2 of the OECD Model</a:t>
            </a:r>
          </a:p>
          <a:p>
            <a:endParaRPr lang="en-US" dirty="0" smtClean="0"/>
          </a:p>
          <a:p>
            <a:endParaRPr lang="en-US" dirty="0"/>
          </a:p>
          <a:p>
            <a:endParaRPr lang="en-US" dirty="0" smtClean="0"/>
          </a:p>
          <a:p>
            <a:endParaRPr lang="en-US" dirty="0"/>
          </a:p>
        </p:txBody>
      </p:sp>
      <p:graphicFrame>
        <p:nvGraphicFramePr>
          <p:cNvPr id="4" name="Таблица 3"/>
          <p:cNvGraphicFramePr>
            <a:graphicFrameLocks noGrp="1"/>
          </p:cNvGraphicFramePr>
          <p:nvPr>
            <p:extLst>
              <p:ext uri="{D42A27DB-BD31-4B8C-83A1-F6EECF244321}">
                <p14:modId xmlns:p14="http://schemas.microsoft.com/office/powerpoint/2010/main" val="735361298"/>
              </p:ext>
            </p:extLst>
          </p:nvPr>
        </p:nvGraphicFramePr>
        <p:xfrm>
          <a:off x="457201" y="2751666"/>
          <a:ext cx="8229600" cy="3875891"/>
        </p:xfrm>
        <a:graphic>
          <a:graphicData uri="http://schemas.openxmlformats.org/drawingml/2006/table">
            <a:tbl>
              <a:tblPr firstRow="1" bandRow="1">
                <a:tableStyleId>{3C2FFA5D-87B4-456A-9821-1D502468CF0F}</a:tableStyleId>
              </a:tblPr>
              <a:tblGrid>
                <a:gridCol w="958376"/>
                <a:gridCol w="2498076"/>
                <a:gridCol w="4773148"/>
              </a:tblGrid>
              <a:tr h="536852">
                <a:tc>
                  <a:txBody>
                    <a:bodyPr/>
                    <a:lstStyle/>
                    <a:p>
                      <a:r>
                        <a:rPr lang="en-US" sz="1500" dirty="0" smtClean="0"/>
                        <a:t>Br</a:t>
                      </a:r>
                      <a:endParaRPr lang="ru-RU" sz="1500" dirty="0"/>
                    </a:p>
                  </a:txBody>
                  <a:tcPr/>
                </a:tc>
                <a:tc>
                  <a:txBody>
                    <a:bodyPr/>
                    <a:lstStyle/>
                    <a:p>
                      <a:pPr algn="ctr"/>
                      <a:r>
                        <a:rPr lang="en-US" sz="1500" dirty="0" smtClean="0">
                          <a:solidFill>
                            <a:srgbClr val="000000"/>
                          </a:solidFill>
                        </a:rPr>
                        <a:t>do not include deviations</a:t>
                      </a:r>
                      <a:endParaRPr lang="ru-RU" sz="1500" dirty="0">
                        <a:solidFill>
                          <a:srgbClr val="000000"/>
                        </a:solidFill>
                      </a:endParaRPr>
                    </a:p>
                  </a:txBody>
                  <a:tcPr/>
                </a:tc>
                <a:tc>
                  <a:txBody>
                    <a:bodyPr/>
                    <a:lstStyle/>
                    <a:p>
                      <a:pPr algn="ctr"/>
                      <a:r>
                        <a:rPr lang="en-US" sz="1500" dirty="0" smtClean="0">
                          <a:solidFill>
                            <a:srgbClr val="000000"/>
                          </a:solidFill>
                        </a:rPr>
                        <a:t>deviations</a:t>
                      </a:r>
                      <a:endParaRPr lang="ru-RU" sz="1500" dirty="0">
                        <a:solidFill>
                          <a:srgbClr val="000000"/>
                        </a:solidFill>
                      </a:endParaRPr>
                    </a:p>
                  </a:txBody>
                  <a:tcPr/>
                </a:tc>
              </a:tr>
              <a:tr h="536852">
                <a:tc>
                  <a:txBody>
                    <a:bodyPr/>
                    <a:lstStyle/>
                    <a:p>
                      <a:r>
                        <a:rPr lang="en-US" sz="1500" dirty="0" smtClean="0"/>
                        <a:t>Para. 1</a:t>
                      </a:r>
                      <a:endParaRPr lang="ru-RU" sz="1500" dirty="0"/>
                    </a:p>
                  </a:txBody>
                  <a:tcPr/>
                </a:tc>
                <a:tc>
                  <a:txBody>
                    <a:bodyPr/>
                    <a:lstStyle/>
                    <a:p>
                      <a:r>
                        <a:rPr lang="en-US" sz="1500" b="1" dirty="0" smtClean="0"/>
                        <a:t>India, China, South Africa</a:t>
                      </a:r>
                      <a:endParaRPr lang="ru-RU" sz="1500" b="1" dirty="0"/>
                    </a:p>
                  </a:txBody>
                  <a:tcPr/>
                </a:tc>
                <a:tc>
                  <a:txBody>
                    <a:bodyPr/>
                    <a:lstStyle/>
                    <a:p>
                      <a:r>
                        <a:rPr lang="en-US" sz="1500" dirty="0" smtClean="0"/>
                        <a:t>Doesn’t include </a:t>
                      </a:r>
                      <a:r>
                        <a:rPr lang="en-US" sz="1500" dirty="0" err="1" smtClean="0"/>
                        <a:t>para</a:t>
                      </a:r>
                      <a:r>
                        <a:rPr lang="en-US" sz="1500" dirty="0" smtClean="0"/>
                        <a:t>. 1 (</a:t>
                      </a:r>
                      <a:r>
                        <a:rPr lang="en-US" sz="1500" b="1" dirty="0" smtClean="0"/>
                        <a:t>Brazil</a:t>
                      </a:r>
                      <a:r>
                        <a:rPr lang="en-US" sz="1500" dirty="0" smtClean="0"/>
                        <a:t>)</a:t>
                      </a:r>
                      <a:endParaRPr lang="ru-RU" sz="1500" dirty="0"/>
                    </a:p>
                  </a:txBody>
                  <a:tcPr/>
                </a:tc>
              </a:tr>
              <a:tr h="1227090">
                <a:tc>
                  <a:txBody>
                    <a:bodyPr/>
                    <a:lstStyle/>
                    <a:p>
                      <a:r>
                        <a:rPr lang="en-US" sz="1500" dirty="0" smtClean="0"/>
                        <a:t>Para. 2</a:t>
                      </a:r>
                      <a:endParaRPr lang="ru-RU" sz="1500" dirty="0"/>
                    </a:p>
                  </a:txBody>
                  <a:tcPr/>
                </a:tc>
                <a:tc>
                  <a:txBody>
                    <a:bodyPr/>
                    <a:lstStyle/>
                    <a:p>
                      <a:endParaRPr lang="ru-RU" sz="1500"/>
                    </a:p>
                  </a:txBody>
                  <a:tcPr/>
                </a:tc>
                <a:tc>
                  <a:txBody>
                    <a:bodyPr/>
                    <a:lstStyle/>
                    <a:p>
                      <a:r>
                        <a:rPr lang="en-US" sz="1500" dirty="0" smtClean="0"/>
                        <a:t>Doesn’t include </a:t>
                      </a:r>
                      <a:r>
                        <a:rPr lang="en-US" sz="1500" dirty="0" err="1" smtClean="0"/>
                        <a:t>para</a:t>
                      </a:r>
                      <a:r>
                        <a:rPr lang="en-US" sz="1500" dirty="0" smtClean="0"/>
                        <a:t>. 2(</a:t>
                      </a:r>
                      <a:r>
                        <a:rPr lang="en-US" sz="1500" b="1" dirty="0" smtClean="0"/>
                        <a:t>Brazil,</a:t>
                      </a:r>
                      <a:r>
                        <a:rPr lang="en-US" sz="1500" b="1" baseline="0" dirty="0" smtClean="0"/>
                        <a:t> India</a:t>
                      </a:r>
                      <a:r>
                        <a:rPr lang="en-US" sz="1500" baseline="0" dirty="0" smtClean="0"/>
                        <a:t>)</a:t>
                      </a:r>
                    </a:p>
                    <a:p>
                      <a:r>
                        <a:rPr lang="en-US" sz="1500" b="1" baseline="0" dirty="0" smtClean="0"/>
                        <a:t>China</a:t>
                      </a:r>
                      <a:r>
                        <a:rPr lang="en-US" sz="1500" baseline="0" dirty="0" smtClean="0"/>
                        <a:t> </a:t>
                      </a:r>
                      <a:r>
                        <a:rPr lang="mr-IN" sz="1500" baseline="0" dirty="0" smtClean="0"/>
                        <a:t>–</a:t>
                      </a:r>
                      <a:r>
                        <a:rPr lang="en-US" sz="1500" baseline="0" dirty="0" smtClean="0"/>
                        <a:t> doesn’t include ‘taxes on capital appreciation’</a:t>
                      </a:r>
                    </a:p>
                    <a:p>
                      <a:r>
                        <a:rPr lang="en-US" sz="1500" b="1" baseline="0" dirty="0" smtClean="0"/>
                        <a:t>South Africa </a:t>
                      </a:r>
                      <a:r>
                        <a:rPr lang="mr-IN" sz="1500" baseline="0" dirty="0" smtClean="0"/>
                        <a:t>–</a:t>
                      </a:r>
                      <a:r>
                        <a:rPr lang="en-US" sz="1500" baseline="0" dirty="0" smtClean="0"/>
                        <a:t> doesn’t include ‘taxes on the total amounts of wages or salaries paid by enterprises, as well as taxes on capital appreciation’</a:t>
                      </a:r>
                      <a:endParaRPr lang="ru-RU" sz="1500" dirty="0"/>
                    </a:p>
                  </a:txBody>
                  <a:tcPr/>
                </a:tc>
              </a:tr>
              <a:tr h="766931">
                <a:tc>
                  <a:txBody>
                    <a:bodyPr/>
                    <a:lstStyle/>
                    <a:p>
                      <a:r>
                        <a:rPr lang="en-US" sz="1500" dirty="0" smtClean="0"/>
                        <a:t>Para. 3</a:t>
                      </a:r>
                      <a:endParaRPr lang="ru-RU" sz="1500" dirty="0"/>
                    </a:p>
                  </a:txBody>
                  <a:tcPr/>
                </a:tc>
                <a:tc>
                  <a:txBody>
                    <a:bodyPr/>
                    <a:lstStyle/>
                    <a:p>
                      <a:endParaRPr lang="ru-RU" sz="1500"/>
                    </a:p>
                  </a:txBody>
                  <a:tcPr/>
                </a:tc>
                <a:tc>
                  <a:txBody>
                    <a:bodyPr/>
                    <a:lstStyle/>
                    <a:p>
                      <a:r>
                        <a:rPr lang="en-US" sz="1500" b="1" dirty="0" smtClean="0"/>
                        <a:t>Brazil, India, China and South Africa </a:t>
                      </a:r>
                      <a:r>
                        <a:rPr lang="mr-IN" sz="1500" dirty="0" smtClean="0"/>
                        <a:t>–</a:t>
                      </a:r>
                      <a:r>
                        <a:rPr lang="en-US" sz="1500" dirty="0" smtClean="0"/>
                        <a:t> imposes taxes on income only</a:t>
                      </a:r>
                      <a:endParaRPr lang="ru-RU" sz="1500" dirty="0"/>
                    </a:p>
                  </a:txBody>
                  <a:tcPr/>
                </a:tc>
              </a:tr>
              <a:tr h="306773">
                <a:tc>
                  <a:txBody>
                    <a:bodyPr/>
                    <a:lstStyle/>
                    <a:p>
                      <a:r>
                        <a:rPr lang="en-US" sz="1500" dirty="0" smtClean="0"/>
                        <a:t>Para. 4</a:t>
                      </a:r>
                      <a:endParaRPr lang="ru-RU" sz="1500" dirty="0"/>
                    </a:p>
                  </a:txBody>
                  <a:tcPr/>
                </a:tc>
                <a:tc>
                  <a:txBody>
                    <a:bodyPr/>
                    <a:lstStyle/>
                    <a:p>
                      <a:r>
                        <a:rPr lang="en-US" sz="1500" b="1" dirty="0" smtClean="0"/>
                        <a:t>Brazil, India, South Africa, China</a:t>
                      </a:r>
                      <a:endParaRPr lang="ru-RU" sz="1500" b="1" dirty="0"/>
                    </a:p>
                  </a:txBody>
                  <a:tcPr/>
                </a:tc>
                <a:tc>
                  <a:txBody>
                    <a:bodyPr/>
                    <a:lstStyle/>
                    <a:p>
                      <a:endParaRPr lang="ru-RU" sz="1500" dirty="0"/>
                    </a:p>
                  </a:txBody>
                  <a:tcPr/>
                </a:tc>
              </a:tr>
            </a:tbl>
          </a:graphicData>
        </a:graphic>
      </p:graphicFrame>
    </p:spTree>
    <p:extLst>
      <p:ext uri="{BB962C8B-B14F-4D97-AF65-F5344CB8AC3E}">
        <p14:creationId xmlns:p14="http://schemas.microsoft.com/office/powerpoint/2010/main" val="138379400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en-US" dirty="0" smtClean="0"/>
              <a:t>Article 4. Resident</a:t>
            </a:r>
            <a:endParaRPr lang="ru-RU" dirty="0"/>
          </a:p>
        </p:txBody>
      </p:sp>
      <p:sp>
        <p:nvSpPr>
          <p:cNvPr id="3" name="Содержимое 2"/>
          <p:cNvSpPr>
            <a:spLocks noGrp="1"/>
          </p:cNvSpPr>
          <p:nvPr>
            <p:ph idx="1"/>
          </p:nvPr>
        </p:nvSpPr>
        <p:spPr/>
        <p:txBody>
          <a:bodyPr>
            <a:normAutofit/>
          </a:bodyPr>
          <a:lstStyle/>
          <a:p>
            <a:pPr marL="114300" indent="0">
              <a:buNone/>
            </a:pP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1286101376"/>
              </p:ext>
            </p:extLst>
          </p:nvPr>
        </p:nvGraphicFramePr>
        <p:xfrm>
          <a:off x="457200" y="1785171"/>
          <a:ext cx="8229600" cy="4938021"/>
        </p:xfrm>
        <a:graphic>
          <a:graphicData uri="http://schemas.openxmlformats.org/drawingml/2006/table">
            <a:tbl>
              <a:tblPr firstRow="1" bandRow="1">
                <a:tableStyleId>{3C2FFA5D-87B4-456A-9821-1D502468CF0F}</a:tableStyleId>
              </a:tblPr>
              <a:tblGrid>
                <a:gridCol w="1083280"/>
                <a:gridCol w="1567285"/>
                <a:gridCol w="5579035"/>
              </a:tblGrid>
              <a:tr h="944244">
                <a:tc>
                  <a:txBody>
                    <a:bodyPr/>
                    <a:lstStyle/>
                    <a:p>
                      <a:endParaRPr lang="ru-RU"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do not include deviations</a:t>
                      </a:r>
                      <a:endParaRPr lang="ru-RU" sz="1400" dirty="0" smtClean="0">
                        <a:solidFill>
                          <a:srgbClr val="000000"/>
                        </a:solidFill>
                      </a:endParaRPr>
                    </a:p>
                    <a:p>
                      <a:pPr algn="ctr"/>
                      <a:endParaRPr lang="ru-RU" sz="1400" dirty="0">
                        <a:solidFill>
                          <a:srgbClr val="000000"/>
                        </a:solidFill>
                      </a:endParaRPr>
                    </a:p>
                  </a:txBody>
                  <a:tcPr/>
                </a:tc>
                <a:tc>
                  <a:txBody>
                    <a:bodyPr/>
                    <a:lstStyle/>
                    <a:p>
                      <a:pPr algn="ctr"/>
                      <a:r>
                        <a:rPr lang="en-US" sz="1400" dirty="0" smtClean="0">
                          <a:solidFill>
                            <a:srgbClr val="000000"/>
                          </a:solidFill>
                        </a:rPr>
                        <a:t>deviations</a:t>
                      </a:r>
                      <a:endParaRPr lang="ru-RU" sz="1400" dirty="0">
                        <a:solidFill>
                          <a:srgbClr val="000000"/>
                        </a:solidFill>
                      </a:endParaRPr>
                    </a:p>
                  </a:txBody>
                  <a:tcPr/>
                </a:tc>
              </a:tr>
              <a:tr h="1770457">
                <a:tc>
                  <a:txBody>
                    <a:bodyPr/>
                    <a:lstStyle/>
                    <a:p>
                      <a:r>
                        <a:rPr lang="en-US" sz="1600" dirty="0" smtClean="0"/>
                        <a:t>Para. 1</a:t>
                      </a:r>
                      <a:endParaRPr lang="ru-RU" sz="1600" dirty="0"/>
                    </a:p>
                  </a:txBody>
                  <a:tcPr/>
                </a:tc>
                <a:tc>
                  <a:txBody>
                    <a:bodyPr/>
                    <a:lstStyle/>
                    <a:p>
                      <a:endParaRPr lang="ru-RU" sz="1600" dirty="0"/>
                    </a:p>
                  </a:txBody>
                  <a:tcPr/>
                </a:tc>
                <a:tc>
                  <a:txBody>
                    <a:bodyPr/>
                    <a:lstStyle/>
                    <a:p>
                      <a:r>
                        <a:rPr lang="en-US" sz="1600" b="1" dirty="0" smtClean="0"/>
                        <a:t>Brazil, China </a:t>
                      </a:r>
                      <a:r>
                        <a:rPr lang="en-US" sz="1600" dirty="0" smtClean="0"/>
                        <a:t>- Include ‘place of registration’,</a:t>
                      </a:r>
                    </a:p>
                    <a:p>
                      <a:r>
                        <a:rPr lang="en-US" sz="1600" b="1" dirty="0" smtClean="0"/>
                        <a:t>Brazil, India, South Africa </a:t>
                      </a:r>
                      <a:r>
                        <a:rPr lang="en-US" sz="1600" dirty="0" smtClean="0"/>
                        <a:t>- doesn’t include provision that the term ‘resident of a Contracting State’ does not include any person who is liable to tax in that State in respect only of income</a:t>
                      </a:r>
                      <a:r>
                        <a:rPr lang="en-US" sz="1600" baseline="0" dirty="0" smtClean="0"/>
                        <a:t>  from sources in that State or capital situated therein</a:t>
                      </a:r>
                      <a:endParaRPr lang="ru-RU" sz="1600" dirty="0"/>
                    </a:p>
                  </a:txBody>
                  <a:tcPr/>
                </a:tc>
              </a:tr>
              <a:tr h="1495053">
                <a:tc>
                  <a:txBody>
                    <a:bodyPr/>
                    <a:lstStyle/>
                    <a:p>
                      <a:r>
                        <a:rPr lang="en-US" sz="1600" dirty="0" smtClean="0"/>
                        <a:t>Para.</a:t>
                      </a:r>
                      <a:r>
                        <a:rPr lang="en-US" sz="1600" baseline="0" dirty="0" smtClean="0"/>
                        <a:t> 2</a:t>
                      </a:r>
                      <a:endParaRPr lang="ru-RU" sz="1600" dirty="0"/>
                    </a:p>
                  </a:txBody>
                  <a:tcPr/>
                </a:tc>
                <a:tc>
                  <a:txBody>
                    <a:bodyPr/>
                    <a:lstStyle/>
                    <a:p>
                      <a:r>
                        <a:rPr lang="en-US" sz="1600" b="1" dirty="0" smtClean="0"/>
                        <a:t>Brazil, India,</a:t>
                      </a:r>
                      <a:r>
                        <a:rPr lang="en-US" sz="1600" b="1" baseline="0" dirty="0" smtClean="0"/>
                        <a:t> South Africa</a:t>
                      </a:r>
                      <a:endParaRPr lang="ru-RU" sz="1600" b="1" dirty="0"/>
                    </a:p>
                  </a:txBody>
                  <a:tcPr/>
                </a:tc>
                <a:tc>
                  <a:txBody>
                    <a:bodyPr/>
                    <a:lstStyle/>
                    <a:p>
                      <a:r>
                        <a:rPr lang="en-US" sz="1600" b="1" dirty="0" smtClean="0"/>
                        <a:t>China</a:t>
                      </a:r>
                      <a:r>
                        <a:rPr lang="en-US" sz="1600" dirty="0" smtClean="0"/>
                        <a:t> - include one more sentence in </a:t>
                      </a:r>
                      <a:r>
                        <a:rPr lang="en-US" sz="1600" dirty="0" err="1" smtClean="0"/>
                        <a:t>subpara</a:t>
                      </a:r>
                      <a:r>
                        <a:rPr lang="en-US" sz="1600" dirty="0" smtClean="0"/>
                        <a:t>. (d) that if the competent authorities are unable to reach such agreement, such person shall not be considered a resident of either Contracting State and not be entitled to any relief from tax provided by this Agreement </a:t>
                      </a:r>
                      <a:endParaRPr lang="ru-RU" sz="1600" dirty="0"/>
                    </a:p>
                  </a:txBody>
                  <a:tcPr/>
                </a:tc>
              </a:tr>
              <a:tr h="668840">
                <a:tc>
                  <a:txBody>
                    <a:bodyPr/>
                    <a:lstStyle/>
                    <a:p>
                      <a:r>
                        <a:rPr lang="en-US" sz="1600" dirty="0" smtClean="0"/>
                        <a:t>Para. 3</a:t>
                      </a:r>
                      <a:endParaRPr lang="ru-RU" sz="1600" dirty="0"/>
                    </a:p>
                  </a:txBody>
                  <a:tcPr/>
                </a:tc>
                <a:tc>
                  <a:txBody>
                    <a:bodyPr/>
                    <a:lstStyle/>
                    <a:p>
                      <a:endParaRPr lang="ru-RU" sz="1600"/>
                    </a:p>
                  </a:txBody>
                  <a:tcPr/>
                </a:tc>
                <a:tc>
                  <a:txBody>
                    <a:bodyPr/>
                    <a:lstStyle/>
                    <a:p>
                      <a:r>
                        <a:rPr lang="en-US" sz="1600" b="1" dirty="0" smtClean="0"/>
                        <a:t>Brazil, India, South Africa, China </a:t>
                      </a:r>
                      <a:r>
                        <a:rPr lang="mr-IN" sz="1600" dirty="0" smtClean="0"/>
                        <a:t>–</a:t>
                      </a:r>
                      <a:r>
                        <a:rPr lang="en-US" sz="1600" dirty="0" smtClean="0"/>
                        <a:t> just place of effective management</a:t>
                      </a:r>
                      <a:endParaRPr lang="ru-RU" sz="1600" dirty="0"/>
                    </a:p>
                  </a:txBody>
                  <a:tcPr/>
                </a:tc>
              </a:tr>
            </a:tbl>
          </a:graphicData>
        </a:graphic>
      </p:graphicFrame>
    </p:spTree>
    <p:extLst>
      <p:ext uri="{BB962C8B-B14F-4D97-AF65-F5344CB8AC3E}">
        <p14:creationId xmlns:p14="http://schemas.microsoft.com/office/powerpoint/2010/main" val="3790483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fontScale="90000"/>
          </a:bodyPr>
          <a:lstStyle/>
          <a:p>
            <a:r>
              <a:rPr lang="en-US" dirty="0" smtClean="0"/>
              <a:t>article 5. PERMANENT ESTABLISHMENT</a:t>
            </a:r>
            <a:endParaRPr lang="ru-RU" dirty="0"/>
          </a:p>
        </p:txBody>
      </p:sp>
      <p:sp>
        <p:nvSpPr>
          <p:cNvPr id="3" name="Содержимое 2"/>
          <p:cNvSpPr>
            <a:spLocks noGrp="1"/>
          </p:cNvSpPr>
          <p:nvPr>
            <p:ph idx="1"/>
          </p:nvPr>
        </p:nvSpPr>
        <p:spPr/>
        <p:txBody>
          <a:bodyPr>
            <a:normAutofit/>
          </a:bodyPr>
          <a:lstStyle/>
          <a:p>
            <a:r>
              <a:rPr lang="en-US" dirty="0" smtClean="0"/>
              <a:t>Article 5 of the UN Model Convention is based on Article 5 of the OECD Model but contains several significant differences (UN Model Convention </a:t>
            </a:r>
            <a:r>
              <a:rPr lang="mr-IN" dirty="0" smtClean="0"/>
              <a:t>–</a:t>
            </a:r>
            <a:r>
              <a:rPr lang="en-US" dirty="0" smtClean="0"/>
              <a:t> six-month test and OECD Model Convention - twelve-month test)</a:t>
            </a:r>
          </a:p>
          <a:p>
            <a:endParaRPr lang="en-US" dirty="0"/>
          </a:p>
          <a:p>
            <a:endParaRPr lang="en-US" dirty="0" smtClean="0"/>
          </a:p>
          <a:p>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132136433"/>
              </p:ext>
            </p:extLst>
          </p:nvPr>
        </p:nvGraphicFramePr>
        <p:xfrm>
          <a:off x="426128" y="4248224"/>
          <a:ext cx="8260671" cy="1010920"/>
        </p:xfrm>
        <a:graphic>
          <a:graphicData uri="http://schemas.openxmlformats.org/drawingml/2006/table">
            <a:tbl>
              <a:tblPr firstRow="1" bandRow="1">
                <a:tableStyleId>{3C2FFA5D-87B4-456A-9821-1D502468CF0F}</a:tableStyleId>
              </a:tblPr>
              <a:tblGrid>
                <a:gridCol w="2753557"/>
                <a:gridCol w="2753557"/>
                <a:gridCol w="2753557"/>
              </a:tblGrid>
              <a:tr h="370840">
                <a:tc>
                  <a:txBody>
                    <a:bodyPr/>
                    <a:lstStyle/>
                    <a:p>
                      <a:pPr algn="ctr"/>
                      <a:r>
                        <a:rPr lang="en-US" dirty="0" smtClean="0">
                          <a:solidFill>
                            <a:srgbClr val="000000"/>
                          </a:solidFill>
                        </a:rPr>
                        <a:t>OECD</a:t>
                      </a:r>
                      <a:endParaRPr lang="ru-RU" dirty="0">
                        <a:solidFill>
                          <a:srgbClr val="000000"/>
                        </a:solidFill>
                      </a:endParaRPr>
                    </a:p>
                  </a:txBody>
                  <a:tcPr/>
                </a:tc>
                <a:tc>
                  <a:txBody>
                    <a:bodyPr/>
                    <a:lstStyle/>
                    <a:p>
                      <a:pPr algn="ctr"/>
                      <a:r>
                        <a:rPr lang="en-US" dirty="0" smtClean="0">
                          <a:solidFill>
                            <a:srgbClr val="000000"/>
                          </a:solidFill>
                        </a:rPr>
                        <a:t>UN</a:t>
                      </a:r>
                      <a:endParaRPr lang="ru-RU" dirty="0">
                        <a:solidFill>
                          <a:srgbClr val="000000"/>
                        </a:solidFill>
                      </a:endParaRPr>
                    </a:p>
                  </a:txBody>
                  <a:tcPr/>
                </a:tc>
                <a:tc>
                  <a:txBody>
                    <a:bodyPr/>
                    <a:lstStyle/>
                    <a:p>
                      <a:pPr algn="ctr"/>
                      <a:r>
                        <a:rPr lang="en-US" dirty="0" smtClean="0">
                          <a:solidFill>
                            <a:srgbClr val="000000"/>
                          </a:solidFill>
                        </a:rPr>
                        <a:t>other </a:t>
                      </a:r>
                      <a:endParaRPr lang="ru-RU" dirty="0">
                        <a:solidFill>
                          <a:srgbClr val="000000"/>
                        </a:solidFill>
                      </a:endParaRPr>
                    </a:p>
                  </a:txBody>
                  <a:tcPr/>
                </a:tc>
              </a:tr>
              <a:tr h="370840">
                <a:tc>
                  <a:txBody>
                    <a:bodyPr/>
                    <a:lstStyle/>
                    <a:p>
                      <a:r>
                        <a:rPr lang="en-US" dirty="0" smtClean="0"/>
                        <a:t>India, China, South Africa</a:t>
                      </a:r>
                      <a:endParaRPr lang="ru-RU" dirty="0"/>
                    </a:p>
                  </a:txBody>
                  <a:tcPr/>
                </a:tc>
                <a:tc>
                  <a:txBody>
                    <a:bodyPr/>
                    <a:lstStyle/>
                    <a:p>
                      <a:endParaRPr lang="ru-RU" dirty="0"/>
                    </a:p>
                  </a:txBody>
                  <a:tcPr/>
                </a:tc>
                <a:tc>
                  <a:txBody>
                    <a:bodyPr/>
                    <a:lstStyle/>
                    <a:p>
                      <a:r>
                        <a:rPr lang="en-US" dirty="0" smtClean="0"/>
                        <a:t>Brazil </a:t>
                      </a:r>
                      <a:r>
                        <a:rPr lang="mr-IN" dirty="0" smtClean="0"/>
                        <a:t>–</a:t>
                      </a:r>
                      <a:r>
                        <a:rPr lang="en-US" dirty="0" smtClean="0"/>
                        <a:t> nine-month test</a:t>
                      </a:r>
                      <a:endParaRPr lang="ru-RU" dirty="0"/>
                    </a:p>
                  </a:txBody>
                  <a:tcPr/>
                </a:tc>
              </a:tr>
            </a:tbl>
          </a:graphicData>
        </a:graphic>
      </p:graphicFrame>
    </p:spTree>
    <p:extLst>
      <p:ext uri="{BB962C8B-B14F-4D97-AF65-F5344CB8AC3E}">
        <p14:creationId xmlns:p14="http://schemas.microsoft.com/office/powerpoint/2010/main" val="2498299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fontScale="90000"/>
          </a:bodyPr>
          <a:lstStyle/>
          <a:p>
            <a:r>
              <a:rPr lang="en-US" dirty="0" smtClean="0"/>
              <a:t>Article 8. international shipping and air transport</a:t>
            </a:r>
            <a:endParaRPr lang="ru-RU" dirty="0"/>
          </a:p>
        </p:txBody>
      </p:sp>
      <p:sp>
        <p:nvSpPr>
          <p:cNvPr id="3" name="Содержимое 2"/>
          <p:cNvSpPr>
            <a:spLocks noGrp="1"/>
          </p:cNvSpPr>
          <p:nvPr>
            <p:ph idx="1"/>
          </p:nvPr>
        </p:nvSpPr>
        <p:spPr/>
        <p:txBody>
          <a:bodyPr>
            <a:normAutofit fontScale="92500"/>
          </a:bodyPr>
          <a:lstStyle/>
          <a:p>
            <a:r>
              <a:rPr lang="en-US" dirty="0" smtClean="0"/>
              <a:t>Two alternative versions are given for Article 8 of the United Nations Model Convention, namely Article 8 (alternative A) and Article 8 (alternative B). Article 8 (alternative A) reproduces Article 8 of the OECD Model Convention. Article 8 (alternative B) introduces substantive changes to Article 8 (alternative A) </a:t>
            </a:r>
          </a:p>
          <a:p>
            <a:r>
              <a:rPr lang="en-US" dirty="0" smtClean="0"/>
              <a:t>With </a:t>
            </a:r>
            <a:r>
              <a:rPr lang="en-US" dirty="0"/>
              <a:t>regard to the taxation of profits from the operation of ships in international traffic, many countries support the position taken in Article 8 (alternative A). In their view, shipping enterprises should not be exposed to the tax laws of the numerous countries to which their operations extend. </a:t>
            </a:r>
            <a:endParaRPr lang="en-US" dirty="0" smtClean="0"/>
          </a:p>
          <a:p>
            <a:endParaRPr lang="en-US" dirty="0"/>
          </a:p>
          <a:p>
            <a:endParaRPr lang="en-US" dirty="0"/>
          </a:p>
          <a:p>
            <a:endParaRPr lang="ru-RU" dirty="0"/>
          </a:p>
        </p:txBody>
      </p:sp>
    </p:spTree>
    <p:extLst>
      <p:ext uri="{BB962C8B-B14F-4D97-AF65-F5344CB8AC3E}">
        <p14:creationId xmlns:p14="http://schemas.microsoft.com/office/powerpoint/2010/main" val="363400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fontScale="90000"/>
          </a:bodyPr>
          <a:lstStyle/>
          <a:p>
            <a:r>
              <a:rPr lang="en-US" dirty="0" smtClean="0"/>
              <a:t>Article 14. independent personal services</a:t>
            </a:r>
            <a:endParaRPr lang="ru-RU" dirty="0"/>
          </a:p>
        </p:txBody>
      </p:sp>
      <p:sp>
        <p:nvSpPr>
          <p:cNvPr id="3" name="Содержимое 2"/>
          <p:cNvSpPr>
            <a:spLocks noGrp="1"/>
          </p:cNvSpPr>
          <p:nvPr>
            <p:ph idx="1"/>
          </p:nvPr>
        </p:nvSpPr>
        <p:spPr/>
        <p:txBody>
          <a:bodyPr/>
          <a:lstStyle/>
          <a:p>
            <a:r>
              <a:rPr lang="en-US" dirty="0"/>
              <a:t>Article 14 of the United Nations Model Convention </a:t>
            </a:r>
            <a:r>
              <a:rPr lang="en-US" dirty="0">
                <a:solidFill>
                  <a:srgbClr val="000000"/>
                </a:solidFill>
              </a:rPr>
              <a:t>reproduces in paragraph 1, subparagraph (a) and paragraph 2 the essential </a:t>
            </a:r>
            <a:r>
              <a:rPr lang="en-US" dirty="0" smtClean="0">
                <a:solidFill>
                  <a:srgbClr val="000000"/>
                </a:solidFill>
              </a:rPr>
              <a:t>provisions </a:t>
            </a:r>
            <a:r>
              <a:rPr lang="en-US" dirty="0">
                <a:solidFill>
                  <a:srgbClr val="000000"/>
                </a:solidFill>
              </a:rPr>
              <a:t>of Article 14 of the OECD Model </a:t>
            </a:r>
            <a:r>
              <a:rPr lang="en-US" dirty="0" smtClean="0">
                <a:solidFill>
                  <a:srgbClr val="000000"/>
                </a:solidFill>
              </a:rPr>
              <a:t>Convention</a:t>
            </a:r>
          </a:p>
          <a:p>
            <a:r>
              <a:rPr lang="en-US" dirty="0">
                <a:solidFill>
                  <a:srgbClr val="000000"/>
                </a:solidFill>
              </a:rPr>
              <a:t>The </a:t>
            </a:r>
            <a:r>
              <a:rPr lang="en-US" dirty="0" smtClean="0">
                <a:solidFill>
                  <a:srgbClr val="000000"/>
                </a:solidFill>
              </a:rPr>
              <a:t>whole</a:t>
            </a:r>
            <a:r>
              <a:rPr lang="ru-RU" dirty="0" smtClean="0">
                <a:solidFill>
                  <a:srgbClr val="000000"/>
                </a:solidFill>
              </a:rPr>
              <a:t> </a:t>
            </a:r>
            <a:r>
              <a:rPr lang="en-US" dirty="0" smtClean="0">
                <a:solidFill>
                  <a:srgbClr val="000000"/>
                </a:solidFill>
              </a:rPr>
              <a:t>text </a:t>
            </a:r>
            <a:r>
              <a:rPr lang="en-US" dirty="0">
                <a:solidFill>
                  <a:srgbClr val="000000"/>
                </a:solidFill>
              </a:rPr>
              <a:t>of Article 14 and the Commentary thereon </a:t>
            </a:r>
            <a:r>
              <a:rPr lang="en-US" dirty="0" smtClean="0">
                <a:solidFill>
                  <a:srgbClr val="000000"/>
                </a:solidFill>
              </a:rPr>
              <a:t>was removed from </a:t>
            </a:r>
            <a:r>
              <a:rPr lang="en-US" dirty="0">
                <a:solidFill>
                  <a:srgbClr val="000000"/>
                </a:solidFill>
              </a:rPr>
              <a:t>the OECD Model Convention and </a:t>
            </a:r>
            <a:r>
              <a:rPr lang="en-US" dirty="0" smtClean="0">
                <a:solidFill>
                  <a:srgbClr val="000000"/>
                </a:solidFill>
              </a:rPr>
              <a:t>Russia’s National Model</a:t>
            </a:r>
            <a:endParaRPr lang="ru-RU" dirty="0">
              <a:solidFill>
                <a:srgbClr val="000000"/>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399844058"/>
              </p:ext>
            </p:extLst>
          </p:nvPr>
        </p:nvGraphicFramePr>
        <p:xfrm>
          <a:off x="426127" y="3443643"/>
          <a:ext cx="8374226" cy="3287061"/>
        </p:xfrm>
        <a:graphic>
          <a:graphicData uri="http://schemas.openxmlformats.org/drawingml/2006/table">
            <a:tbl>
              <a:tblPr firstRow="1" bandRow="1">
                <a:tableStyleId>{D113A9D2-9D6B-4929-AA2D-F23B5EE8CBE7}</a:tableStyleId>
              </a:tblPr>
              <a:tblGrid>
                <a:gridCol w="888697"/>
                <a:gridCol w="1553882"/>
                <a:gridCol w="5931647"/>
              </a:tblGrid>
              <a:tr h="785404">
                <a:tc>
                  <a:txBody>
                    <a:bodyPr/>
                    <a:lstStyle/>
                    <a:p>
                      <a:pPr algn="ctr"/>
                      <a:endParaRPr lang="ru-RU" sz="1500" dirty="0">
                        <a:solidFill>
                          <a:srgbClr val="000000"/>
                        </a:solidFill>
                      </a:endParaRPr>
                    </a:p>
                  </a:txBody>
                  <a:tcPr/>
                </a:tc>
                <a:tc>
                  <a:txBody>
                    <a:bodyPr/>
                    <a:lstStyle/>
                    <a:p>
                      <a:pPr algn="ctr"/>
                      <a:r>
                        <a:rPr lang="en-US" sz="1500" dirty="0" smtClean="0">
                          <a:solidFill>
                            <a:srgbClr val="000000"/>
                          </a:solidFill>
                        </a:rPr>
                        <a:t>do not include deviations</a:t>
                      </a:r>
                      <a:endParaRPr lang="ru-RU" sz="1500" dirty="0">
                        <a:solidFill>
                          <a:srgbClr val="000000"/>
                        </a:solidFill>
                      </a:endParaRPr>
                    </a:p>
                  </a:txBody>
                  <a:tcPr/>
                </a:tc>
                <a:tc>
                  <a:txBody>
                    <a:bodyPr/>
                    <a:lstStyle/>
                    <a:p>
                      <a:pPr algn="ctr"/>
                      <a:r>
                        <a:rPr lang="en-US" sz="1500" dirty="0" smtClean="0">
                          <a:solidFill>
                            <a:srgbClr val="000000"/>
                          </a:solidFill>
                        </a:rPr>
                        <a:t>deviations</a:t>
                      </a:r>
                      <a:endParaRPr lang="ru-RU" sz="1500" dirty="0">
                        <a:solidFill>
                          <a:srgbClr val="000000"/>
                        </a:solidFill>
                      </a:endParaRPr>
                    </a:p>
                  </a:txBody>
                  <a:tcPr/>
                </a:tc>
              </a:tr>
              <a:tr h="1716253">
                <a:tc>
                  <a:txBody>
                    <a:bodyPr/>
                    <a:lstStyle/>
                    <a:p>
                      <a:r>
                        <a:rPr lang="en-US" sz="1500" dirty="0" smtClean="0">
                          <a:solidFill>
                            <a:srgbClr val="000000"/>
                          </a:solidFill>
                        </a:rPr>
                        <a:t>Para. 1</a:t>
                      </a:r>
                      <a:endParaRPr lang="ru-RU" sz="1500" dirty="0">
                        <a:solidFill>
                          <a:srgbClr val="000000"/>
                        </a:solidFill>
                      </a:endParaRPr>
                    </a:p>
                  </a:txBody>
                  <a:tcPr/>
                </a:tc>
                <a:tc>
                  <a:txBody>
                    <a:bodyPr/>
                    <a:lstStyle/>
                    <a:p>
                      <a:r>
                        <a:rPr lang="en-US" sz="1500" b="1" dirty="0" smtClean="0">
                          <a:solidFill>
                            <a:srgbClr val="000000"/>
                          </a:solidFill>
                        </a:rPr>
                        <a:t>China, India</a:t>
                      </a:r>
                      <a:endParaRPr lang="ru-RU" sz="1500" b="1" dirty="0">
                        <a:solidFill>
                          <a:srgbClr val="0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smtClean="0">
                          <a:solidFill>
                            <a:srgbClr val="000000"/>
                          </a:solidFill>
                        </a:rPr>
                        <a:t>Brazil </a:t>
                      </a:r>
                      <a:r>
                        <a:rPr lang="en-US" sz="1500" dirty="0" smtClean="0">
                          <a:solidFill>
                            <a:srgbClr val="000000"/>
                          </a:solidFill>
                        </a:rPr>
                        <a:t>- Include one more </a:t>
                      </a:r>
                      <a:r>
                        <a:rPr lang="en-US" sz="1500" dirty="0" err="1" smtClean="0">
                          <a:solidFill>
                            <a:srgbClr val="000000"/>
                          </a:solidFill>
                        </a:rPr>
                        <a:t>subpara</a:t>
                      </a:r>
                      <a:r>
                        <a:rPr lang="en-US" sz="1500" dirty="0" smtClean="0">
                          <a:solidFill>
                            <a:srgbClr val="000000"/>
                          </a:solidFill>
                        </a:rPr>
                        <a:t>. that ‘such services or activities are performed in the other CS and the beneficiary has habitually in that other State a fixed base for the purpose of performing his/her</a:t>
                      </a:r>
                      <a:r>
                        <a:rPr lang="en-US" sz="1500" baseline="0" dirty="0" smtClean="0">
                          <a:solidFill>
                            <a:srgbClr val="000000"/>
                          </a:solidFill>
                        </a:rPr>
                        <a:t> activities; in such a case, only so much of the income as is attributable to that fixed base may be taxed in that other State </a:t>
                      </a:r>
                    </a:p>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smtClean="0">
                          <a:solidFill>
                            <a:srgbClr val="000000"/>
                          </a:solidFill>
                        </a:rPr>
                        <a:t>South Africa </a:t>
                      </a:r>
                      <a:r>
                        <a:rPr lang="mr-IN" sz="1500" dirty="0" smtClean="0">
                          <a:solidFill>
                            <a:srgbClr val="000000"/>
                          </a:solidFill>
                        </a:rPr>
                        <a:t>–</a:t>
                      </a:r>
                      <a:r>
                        <a:rPr lang="en-US" sz="1500" dirty="0" smtClean="0">
                          <a:solidFill>
                            <a:srgbClr val="000000"/>
                          </a:solidFill>
                        </a:rPr>
                        <a:t> doesn’t include </a:t>
                      </a:r>
                      <a:r>
                        <a:rPr lang="en-US" sz="1500" dirty="0" err="1" smtClean="0">
                          <a:solidFill>
                            <a:srgbClr val="000000"/>
                          </a:solidFill>
                        </a:rPr>
                        <a:t>subpara</a:t>
                      </a:r>
                      <a:r>
                        <a:rPr lang="en-US" sz="1500" dirty="0" smtClean="0">
                          <a:solidFill>
                            <a:srgbClr val="000000"/>
                          </a:solidFill>
                        </a:rPr>
                        <a:t>. (b)</a:t>
                      </a:r>
                      <a:endParaRPr lang="ru-RU" sz="1500" dirty="0">
                        <a:solidFill>
                          <a:srgbClr val="000000"/>
                        </a:solidFill>
                      </a:endParaRPr>
                    </a:p>
                  </a:txBody>
                  <a:tcPr/>
                </a:tc>
              </a:tr>
              <a:tr h="785404">
                <a:tc>
                  <a:txBody>
                    <a:bodyPr/>
                    <a:lstStyle/>
                    <a:p>
                      <a:r>
                        <a:rPr lang="en-US" sz="1500" dirty="0" smtClean="0">
                          <a:solidFill>
                            <a:srgbClr val="000000"/>
                          </a:solidFill>
                        </a:rPr>
                        <a:t>Para. 2</a:t>
                      </a:r>
                      <a:endParaRPr lang="ru-RU" sz="1500" dirty="0">
                        <a:solidFill>
                          <a:srgbClr val="000000"/>
                        </a:solidFill>
                      </a:endParaRPr>
                    </a:p>
                  </a:txBody>
                  <a:tcPr/>
                </a:tc>
                <a:tc>
                  <a:txBody>
                    <a:bodyPr/>
                    <a:lstStyle/>
                    <a:p>
                      <a:r>
                        <a:rPr lang="en-US" sz="1500" b="1" dirty="0" smtClean="0">
                          <a:solidFill>
                            <a:srgbClr val="000000"/>
                          </a:solidFill>
                        </a:rPr>
                        <a:t>Brazil, China, India, South Africa</a:t>
                      </a:r>
                      <a:endParaRPr lang="ru-RU" sz="1500" b="1" dirty="0">
                        <a:solidFill>
                          <a:srgbClr val="000000"/>
                        </a:solidFill>
                      </a:endParaRPr>
                    </a:p>
                  </a:txBody>
                  <a:tcPr/>
                </a:tc>
                <a:tc>
                  <a:txBody>
                    <a:bodyPr/>
                    <a:lstStyle/>
                    <a:p>
                      <a:endParaRPr lang="ru-RU" sz="1500" dirty="0">
                        <a:solidFill>
                          <a:srgbClr val="000000"/>
                        </a:solidFill>
                      </a:endParaRPr>
                    </a:p>
                  </a:txBody>
                  <a:tcPr/>
                </a:tc>
              </a:tr>
            </a:tbl>
          </a:graphicData>
        </a:graphic>
      </p:graphicFrame>
    </p:spTree>
    <p:extLst>
      <p:ext uri="{BB962C8B-B14F-4D97-AF65-F5344CB8AC3E}">
        <p14:creationId xmlns:p14="http://schemas.microsoft.com/office/powerpoint/2010/main" val="2739632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en-US" dirty="0" smtClean="0"/>
              <a:t>Article 20. students</a:t>
            </a:r>
            <a:endParaRPr lang="ru-RU" dirty="0"/>
          </a:p>
        </p:txBody>
      </p:sp>
      <p:sp>
        <p:nvSpPr>
          <p:cNvPr id="3" name="Содержимое 2"/>
          <p:cNvSpPr>
            <a:spLocks noGrp="1"/>
          </p:cNvSpPr>
          <p:nvPr>
            <p:ph idx="1"/>
          </p:nvPr>
        </p:nvSpPr>
        <p:spPr/>
        <p:txBody>
          <a:bodyPr/>
          <a:lstStyle/>
          <a:p>
            <a:r>
              <a:rPr lang="en-US" dirty="0"/>
              <a:t>Article 20 of the United Nations Model Convention, as </a:t>
            </a:r>
            <a:r>
              <a:rPr lang="en-US" dirty="0" smtClean="0"/>
              <a:t>presently </a:t>
            </a:r>
            <a:r>
              <a:rPr lang="en-US" dirty="0"/>
              <a:t>worded, reproduces substantially </a:t>
            </a:r>
            <a:r>
              <a:rPr lang="en-US" dirty="0">
                <a:solidFill>
                  <a:srgbClr val="000000"/>
                </a:solidFill>
              </a:rPr>
              <a:t>Article 20 of the OECD Model Convention. In 1999, paragraph 2, which contained provisions dealing with grants and scholarships and remuneration from employment not covered by paragraph 1, was </a:t>
            </a:r>
            <a:r>
              <a:rPr lang="en-US" dirty="0" smtClean="0">
                <a:solidFill>
                  <a:srgbClr val="000000"/>
                </a:solidFill>
              </a:rPr>
              <a:t>removed (treaty between RF and India).</a:t>
            </a:r>
          </a:p>
          <a:p>
            <a:r>
              <a:rPr lang="en-US" dirty="0">
                <a:solidFill>
                  <a:srgbClr val="000000"/>
                </a:solidFill>
              </a:rPr>
              <a:t>At the same time, </a:t>
            </a:r>
            <a:r>
              <a:rPr lang="en-US" dirty="0" smtClean="0">
                <a:solidFill>
                  <a:srgbClr val="000000"/>
                </a:solidFill>
              </a:rPr>
              <a:t>Russia’s National </a:t>
            </a:r>
            <a:r>
              <a:rPr lang="en-US" dirty="0">
                <a:solidFill>
                  <a:srgbClr val="000000"/>
                </a:solidFill>
              </a:rPr>
              <a:t>Model provides in Article 19 the possibility of taxing the incomes of teachers and researchers (Brazil, </a:t>
            </a:r>
            <a:r>
              <a:rPr lang="en-US" dirty="0"/>
              <a:t>India, South Africa).</a:t>
            </a:r>
            <a:endParaRPr lang="ru-RU" dirty="0"/>
          </a:p>
        </p:txBody>
      </p:sp>
    </p:spTree>
    <p:extLst>
      <p:ext uri="{BB962C8B-B14F-4D97-AF65-F5344CB8AC3E}">
        <p14:creationId xmlns:p14="http://schemas.microsoft.com/office/powerpoint/2010/main" val="2312689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en-US" dirty="0" smtClean="0"/>
              <a:t>Article 21. other income</a:t>
            </a:r>
            <a:endParaRPr lang="ru-RU" dirty="0"/>
          </a:p>
        </p:txBody>
      </p:sp>
      <p:sp>
        <p:nvSpPr>
          <p:cNvPr id="3" name="Содержимое 2"/>
          <p:cNvSpPr>
            <a:spLocks noGrp="1"/>
          </p:cNvSpPr>
          <p:nvPr>
            <p:ph idx="1"/>
          </p:nvPr>
        </p:nvSpPr>
        <p:spPr/>
        <p:txBody>
          <a:bodyPr>
            <a:normAutofit lnSpcReduction="10000"/>
          </a:bodyPr>
          <a:lstStyle/>
          <a:p>
            <a:r>
              <a:rPr lang="en-US" dirty="0"/>
              <a:t>Article 21 of the OECD Model Convention with the exception that paragraph 2 of Article 21 of the United Nations Model Convention also covers the case where the income is attributed to a fixed base which the beneficiary of the income has in the other Contracting State according to Article 14. Article 21 of the United Nations Model Convention also has an additional paragraph 3 containing a general provision relating to items of income of a resident of a Contracting State not dealt with in the preceding articles and arising in the other Contracting State.</a:t>
            </a:r>
            <a:endParaRPr lang="ru-RU" dirty="0"/>
          </a:p>
        </p:txBody>
      </p:sp>
    </p:spTree>
    <p:extLst>
      <p:ext uri="{BB962C8B-B14F-4D97-AF65-F5344CB8AC3E}">
        <p14:creationId xmlns:p14="http://schemas.microsoft.com/office/powerpoint/2010/main" val="3617583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en-US" dirty="0" smtClean="0"/>
              <a:t>ARTICLE 21. OTHER INCOME</a:t>
            </a:r>
            <a:endParaRPr lang="ru-RU"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981349123"/>
              </p:ext>
            </p:extLst>
          </p:nvPr>
        </p:nvGraphicFramePr>
        <p:xfrm>
          <a:off x="426128" y="2898140"/>
          <a:ext cx="8229600" cy="2291080"/>
        </p:xfrm>
        <a:graphic>
          <a:graphicData uri="http://schemas.openxmlformats.org/drawingml/2006/table">
            <a:tbl>
              <a:tblPr firstRow="1" bandRow="1">
                <a:tableStyleId>{D113A9D2-9D6B-4929-AA2D-F23B5EE8CBE7}</a:tableStyleId>
              </a:tblPr>
              <a:tblGrid>
                <a:gridCol w="1007035"/>
                <a:gridCol w="3705412"/>
                <a:gridCol w="3517153"/>
              </a:tblGrid>
              <a:tr h="370840">
                <a:tc>
                  <a:txBody>
                    <a:bodyPr/>
                    <a:lstStyle/>
                    <a:p>
                      <a:endParaRPr lang="ru-RU" dirty="0">
                        <a:solidFill>
                          <a:srgbClr val="000000"/>
                        </a:solidFill>
                      </a:endParaRPr>
                    </a:p>
                  </a:txBody>
                  <a:tcPr/>
                </a:tc>
                <a:tc>
                  <a:txBody>
                    <a:bodyPr/>
                    <a:lstStyle/>
                    <a:p>
                      <a:pPr algn="ctr"/>
                      <a:r>
                        <a:rPr lang="en-US" dirty="0" smtClean="0">
                          <a:solidFill>
                            <a:srgbClr val="000000"/>
                          </a:solidFill>
                        </a:rPr>
                        <a:t>do not include deviations</a:t>
                      </a:r>
                      <a:endParaRPr lang="ru-RU" dirty="0">
                        <a:solidFill>
                          <a:srgbClr val="000000"/>
                        </a:solidFill>
                      </a:endParaRPr>
                    </a:p>
                  </a:txBody>
                  <a:tcPr/>
                </a:tc>
                <a:tc>
                  <a:txBody>
                    <a:bodyPr/>
                    <a:lstStyle/>
                    <a:p>
                      <a:pPr algn="ctr"/>
                      <a:r>
                        <a:rPr lang="en-US" dirty="0" smtClean="0">
                          <a:solidFill>
                            <a:srgbClr val="000000"/>
                          </a:solidFill>
                        </a:rPr>
                        <a:t>deviations</a:t>
                      </a:r>
                      <a:endParaRPr lang="ru-RU" dirty="0">
                        <a:solidFill>
                          <a:srgbClr val="000000"/>
                        </a:solidFill>
                      </a:endParaRPr>
                    </a:p>
                  </a:txBody>
                  <a:tcPr/>
                </a:tc>
              </a:tr>
              <a:tr h="370840">
                <a:tc>
                  <a:txBody>
                    <a:bodyPr/>
                    <a:lstStyle/>
                    <a:p>
                      <a:r>
                        <a:rPr lang="en-US" dirty="0" smtClean="0">
                          <a:solidFill>
                            <a:srgbClr val="000000"/>
                          </a:solidFill>
                        </a:rPr>
                        <a:t>Para.</a:t>
                      </a:r>
                      <a:r>
                        <a:rPr lang="en-US" baseline="0" dirty="0" smtClean="0">
                          <a:solidFill>
                            <a:srgbClr val="000000"/>
                          </a:solidFill>
                        </a:rPr>
                        <a:t> 1</a:t>
                      </a:r>
                      <a:endParaRPr lang="ru-RU" dirty="0">
                        <a:solidFill>
                          <a:srgbClr val="000000"/>
                        </a:solidFill>
                      </a:endParaRPr>
                    </a:p>
                  </a:txBody>
                  <a:tcPr/>
                </a:tc>
                <a:tc>
                  <a:txBody>
                    <a:bodyPr/>
                    <a:lstStyle/>
                    <a:p>
                      <a:r>
                        <a:rPr lang="en-US" dirty="0" smtClean="0">
                          <a:solidFill>
                            <a:srgbClr val="000000"/>
                          </a:solidFill>
                        </a:rPr>
                        <a:t>South Africa, India (UN Model), China (UN Model), Brazil</a:t>
                      </a:r>
                      <a:endParaRPr lang="ru-RU" dirty="0">
                        <a:solidFill>
                          <a:srgbClr val="000000"/>
                        </a:solidFill>
                      </a:endParaRPr>
                    </a:p>
                  </a:txBody>
                  <a:tcPr/>
                </a:tc>
                <a:tc>
                  <a:txBody>
                    <a:bodyPr/>
                    <a:lstStyle/>
                    <a:p>
                      <a:endParaRPr lang="ru-RU">
                        <a:solidFill>
                          <a:srgbClr val="000000"/>
                        </a:solidFill>
                      </a:endParaRPr>
                    </a:p>
                  </a:txBody>
                  <a:tcPr/>
                </a:tc>
              </a:tr>
              <a:tr h="370840">
                <a:tc>
                  <a:txBody>
                    <a:bodyPr/>
                    <a:lstStyle/>
                    <a:p>
                      <a:r>
                        <a:rPr lang="en-US" dirty="0" smtClean="0">
                          <a:solidFill>
                            <a:srgbClr val="000000"/>
                          </a:solidFill>
                        </a:rPr>
                        <a:t>Para. 2</a:t>
                      </a:r>
                      <a:endParaRPr lang="ru-RU" dirty="0">
                        <a:solidFill>
                          <a:srgbClr val="0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00"/>
                          </a:solidFill>
                        </a:rPr>
                        <a:t>India (UN Model), China (UN Model), Brazil</a:t>
                      </a:r>
                      <a:endParaRPr lang="ru-RU" dirty="0" smtClean="0">
                        <a:solidFill>
                          <a:srgbClr val="000000"/>
                        </a:solidFill>
                      </a:endParaRPr>
                    </a:p>
                  </a:txBody>
                  <a:tcPr/>
                </a:tc>
                <a:tc>
                  <a:txBody>
                    <a:bodyPr/>
                    <a:lstStyle/>
                    <a:p>
                      <a:r>
                        <a:rPr lang="en-US" dirty="0" smtClean="0">
                          <a:solidFill>
                            <a:srgbClr val="000000"/>
                          </a:solidFill>
                        </a:rPr>
                        <a:t>South</a:t>
                      </a:r>
                      <a:r>
                        <a:rPr lang="en-US" baseline="0" dirty="0" smtClean="0">
                          <a:solidFill>
                            <a:srgbClr val="000000"/>
                          </a:solidFill>
                        </a:rPr>
                        <a:t> Africa, Brazil </a:t>
                      </a:r>
                      <a:r>
                        <a:rPr lang="mr-IN" baseline="0" dirty="0" smtClean="0">
                          <a:solidFill>
                            <a:srgbClr val="000000"/>
                          </a:solidFill>
                        </a:rPr>
                        <a:t>–</a:t>
                      </a:r>
                      <a:r>
                        <a:rPr lang="en-US" baseline="0" dirty="0" smtClean="0">
                          <a:solidFill>
                            <a:srgbClr val="000000"/>
                          </a:solidFill>
                        </a:rPr>
                        <a:t> doesn’t include </a:t>
                      </a:r>
                      <a:r>
                        <a:rPr lang="en-US" baseline="0" dirty="0" err="1" smtClean="0">
                          <a:solidFill>
                            <a:srgbClr val="000000"/>
                          </a:solidFill>
                        </a:rPr>
                        <a:t>para</a:t>
                      </a:r>
                      <a:r>
                        <a:rPr lang="en-US" baseline="0" dirty="0" smtClean="0">
                          <a:solidFill>
                            <a:srgbClr val="000000"/>
                          </a:solidFill>
                        </a:rPr>
                        <a:t>. 2</a:t>
                      </a:r>
                      <a:endParaRPr lang="ru-RU" dirty="0">
                        <a:solidFill>
                          <a:srgbClr val="000000"/>
                        </a:solidFill>
                      </a:endParaRPr>
                    </a:p>
                  </a:txBody>
                  <a:tcPr/>
                </a:tc>
              </a:tr>
              <a:tr h="370840">
                <a:tc>
                  <a:txBody>
                    <a:bodyPr/>
                    <a:lstStyle/>
                    <a:p>
                      <a:r>
                        <a:rPr lang="en-US" dirty="0" smtClean="0">
                          <a:solidFill>
                            <a:srgbClr val="000000"/>
                          </a:solidFill>
                        </a:rPr>
                        <a:t>Para. 3</a:t>
                      </a:r>
                      <a:endParaRPr lang="ru-RU" dirty="0">
                        <a:solidFill>
                          <a:srgbClr val="0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00"/>
                          </a:solidFill>
                        </a:rPr>
                        <a:t>India (UN Model), China (UN Model), Brazil</a:t>
                      </a:r>
                      <a:endParaRPr lang="ru-RU" dirty="0" smtClean="0">
                        <a:solidFill>
                          <a:srgbClr val="0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00"/>
                          </a:solidFill>
                        </a:rPr>
                        <a:t>South</a:t>
                      </a:r>
                      <a:r>
                        <a:rPr lang="en-US" baseline="0" dirty="0" smtClean="0">
                          <a:solidFill>
                            <a:srgbClr val="000000"/>
                          </a:solidFill>
                        </a:rPr>
                        <a:t> Africa, Brazil </a:t>
                      </a:r>
                      <a:r>
                        <a:rPr lang="mr-IN" baseline="0" dirty="0" smtClean="0">
                          <a:solidFill>
                            <a:srgbClr val="000000"/>
                          </a:solidFill>
                        </a:rPr>
                        <a:t>–</a:t>
                      </a:r>
                      <a:r>
                        <a:rPr lang="en-US" baseline="0" dirty="0" smtClean="0">
                          <a:solidFill>
                            <a:srgbClr val="000000"/>
                          </a:solidFill>
                        </a:rPr>
                        <a:t> doesn’t include </a:t>
                      </a:r>
                      <a:r>
                        <a:rPr lang="en-US" baseline="0" dirty="0" err="1" smtClean="0">
                          <a:solidFill>
                            <a:srgbClr val="000000"/>
                          </a:solidFill>
                        </a:rPr>
                        <a:t>para</a:t>
                      </a:r>
                      <a:r>
                        <a:rPr lang="en-US" baseline="0" dirty="0" smtClean="0">
                          <a:solidFill>
                            <a:srgbClr val="000000"/>
                          </a:solidFill>
                        </a:rPr>
                        <a:t>. 3</a:t>
                      </a:r>
                      <a:endParaRPr lang="ru-RU" dirty="0" smtClean="0">
                        <a:solidFill>
                          <a:srgbClr val="000000"/>
                        </a:solidFill>
                      </a:endParaRPr>
                    </a:p>
                  </a:txBody>
                  <a:tcPr/>
                </a:tc>
              </a:tr>
            </a:tbl>
          </a:graphicData>
        </a:graphic>
      </p:graphicFrame>
    </p:spTree>
    <p:extLst>
      <p:ext uri="{BB962C8B-B14F-4D97-AF65-F5344CB8AC3E}">
        <p14:creationId xmlns:p14="http://schemas.microsoft.com/office/powerpoint/2010/main" val="644871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en-US" dirty="0" smtClean="0"/>
              <a:t>Article 22. capital</a:t>
            </a:r>
            <a:endParaRPr lang="ru-RU" dirty="0"/>
          </a:p>
        </p:txBody>
      </p:sp>
      <p:sp>
        <p:nvSpPr>
          <p:cNvPr id="3" name="Содержимое 2"/>
          <p:cNvSpPr>
            <a:spLocks noGrp="1"/>
          </p:cNvSpPr>
          <p:nvPr>
            <p:ph idx="1"/>
          </p:nvPr>
        </p:nvSpPr>
        <p:spPr/>
        <p:txBody>
          <a:bodyPr/>
          <a:lstStyle/>
          <a:p>
            <a:r>
              <a:rPr lang="en-US" dirty="0">
                <a:solidFill>
                  <a:srgbClr val="000000"/>
                </a:solidFill>
              </a:rPr>
              <a:t>In the United Nations Model Convention, Article 22 deals with taxes on capital, to the exclusion of taxes on estates and inheritances and on gifts and of transfer duties. </a:t>
            </a:r>
            <a:endParaRPr lang="en-US" dirty="0" smtClean="0">
              <a:solidFill>
                <a:srgbClr val="000000"/>
              </a:solidFill>
            </a:endParaRPr>
          </a:p>
          <a:p>
            <a:r>
              <a:rPr lang="en-US" dirty="0" smtClean="0">
                <a:solidFill>
                  <a:srgbClr val="000000"/>
                </a:solidFill>
              </a:rPr>
              <a:t>The treaty between Russian Federation and BRICS countries does not include this provision. </a:t>
            </a:r>
            <a:endParaRPr lang="en-US" dirty="0">
              <a:solidFill>
                <a:srgbClr val="000000"/>
              </a:solidFill>
            </a:endParaRPr>
          </a:p>
          <a:p>
            <a:endParaRPr lang="ru-RU" dirty="0"/>
          </a:p>
        </p:txBody>
      </p:sp>
    </p:spTree>
    <p:extLst>
      <p:ext uri="{BB962C8B-B14F-4D97-AF65-F5344CB8AC3E}">
        <p14:creationId xmlns:p14="http://schemas.microsoft.com/office/powerpoint/2010/main" val="2459940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en-US" dirty="0" smtClean="0"/>
              <a:t>Article 24. non-discrimination</a:t>
            </a:r>
            <a:endParaRPr lang="ru-RU" dirty="0"/>
          </a:p>
        </p:txBody>
      </p:sp>
      <p:sp>
        <p:nvSpPr>
          <p:cNvPr id="3" name="Содержимое 2"/>
          <p:cNvSpPr>
            <a:spLocks noGrp="1"/>
          </p:cNvSpPr>
          <p:nvPr>
            <p:ph idx="1"/>
          </p:nvPr>
        </p:nvSpPr>
        <p:spPr/>
        <p:txBody>
          <a:bodyPr>
            <a:normAutofit fontScale="92500"/>
          </a:bodyPr>
          <a:lstStyle/>
          <a:p>
            <a:r>
              <a:rPr lang="en-US" dirty="0"/>
              <a:t>This Article deals with the elimination of tax discrimination in certain precise circumstances. The non-discrimination provisions of the Article seek to balance the need to prevent unjustified discrimination with the need to take account of these legitimate distinctions. For that reason, the Article should not be unduly extended to cover so-called “indirect” discrimination</a:t>
            </a:r>
            <a:r>
              <a:rPr lang="en-US" dirty="0" smtClean="0"/>
              <a:t>.</a:t>
            </a:r>
          </a:p>
          <a:p>
            <a:r>
              <a:rPr lang="en-US" dirty="0" smtClean="0"/>
              <a:t>Paragraph 1 </a:t>
            </a:r>
            <a:r>
              <a:rPr lang="mr-IN" dirty="0" smtClean="0"/>
              <a:t>–</a:t>
            </a:r>
            <a:r>
              <a:rPr lang="en-US" dirty="0" smtClean="0"/>
              <a:t> treaty between Russia and Brazil, Russia and South Africa does not include second sentence (that this para. also applies to persons who are not residents of one or both of the Contracting States).</a:t>
            </a:r>
            <a:endParaRPr lang="ru-RU" dirty="0"/>
          </a:p>
        </p:txBody>
      </p:sp>
    </p:spTree>
    <p:extLst>
      <p:ext uri="{BB962C8B-B14F-4D97-AF65-F5344CB8AC3E}">
        <p14:creationId xmlns:p14="http://schemas.microsoft.com/office/powerpoint/2010/main" val="37241466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тека">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Аптека.thmx</Template>
  <TotalTime>173</TotalTime>
  <Words>1097</Words>
  <Application>Microsoft Macintosh PowerPoint</Application>
  <PresentationFormat>Экран (4:3)</PresentationFormat>
  <Paragraphs>82</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Аптека</vt:lpstr>
      <vt:lpstr>The Global OECD / UN Tax Model: Selected Examples of Deviations in BRICS Countries</vt:lpstr>
      <vt:lpstr>article 1. PERSONS COVERED</vt:lpstr>
      <vt:lpstr>Article 2. taxes covered</vt:lpstr>
      <vt:lpstr>Article 4. Resident</vt:lpstr>
      <vt:lpstr>article 5. PERMANENT ESTABLISHMENT</vt:lpstr>
      <vt:lpstr>Article 8. international shipping and air transport</vt:lpstr>
      <vt:lpstr>Article 14. independent personal services</vt:lpstr>
      <vt:lpstr>Article 20. students</vt:lpstr>
      <vt:lpstr>Article 21. other income</vt:lpstr>
      <vt:lpstr>ARTICLE 21. OTHER INCOME</vt:lpstr>
      <vt:lpstr>Article 22. capital</vt:lpstr>
      <vt:lpstr>Article 24. non-discrimination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Global OECD / UN Tax Model: Selected Examples of Deviations in BRICS Countries”</dc:title>
  <dc:creator>Khusainova Anastasia</dc:creator>
  <cp:lastModifiedBy>Khusainova Anastasia</cp:lastModifiedBy>
  <cp:revision>17</cp:revision>
  <dcterms:created xsi:type="dcterms:W3CDTF">2018-09-12T17:01:47Z</dcterms:created>
  <dcterms:modified xsi:type="dcterms:W3CDTF">2018-09-13T19:32:16Z</dcterms:modified>
</cp:coreProperties>
</file>