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handoutMasterIdLst>
    <p:handoutMasterId r:id="rId19"/>
  </p:handoutMasterIdLst>
  <p:sldIdLst>
    <p:sldId id="256" r:id="rId2"/>
    <p:sldId id="275" r:id="rId3"/>
    <p:sldId id="276" r:id="rId4"/>
    <p:sldId id="283" r:id="rId5"/>
    <p:sldId id="284" r:id="rId6"/>
    <p:sldId id="285" r:id="rId7"/>
    <p:sldId id="291" r:id="rId8"/>
    <p:sldId id="286" r:id="rId9"/>
    <p:sldId id="287" r:id="rId10"/>
    <p:sldId id="288" r:id="rId11"/>
    <p:sldId id="289" r:id="rId12"/>
    <p:sldId id="290" r:id="rId13"/>
    <p:sldId id="281" r:id="rId14"/>
    <p:sldId id="280" r:id="rId15"/>
    <p:sldId id="282" r:id="rId16"/>
    <p:sldId id="274" r:id="rId17"/>
    <p:sldId id="279" r:id="rId18"/>
  </p:sldIdLst>
  <p:sldSz cx="9144000" cy="6858000" type="screen4x3"/>
  <p:notesSz cx="6797675" cy="9926638"/>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2" autoAdjust="0"/>
    <p:restoredTop sz="94696" autoAdjust="0"/>
  </p:normalViewPr>
  <p:slideViewPr>
    <p:cSldViewPr>
      <p:cViewPr>
        <p:scale>
          <a:sx n="100" d="100"/>
          <a:sy n="100" d="100"/>
        </p:scale>
        <p:origin x="-2196" y="-3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6A9E03-E784-4DDC-8AD5-2B4307851929}" type="doc">
      <dgm:prSet loTypeId="urn:microsoft.com/office/officeart/2009/3/layout/PlusandMinus" loCatId="relationship" qsTypeId="urn:microsoft.com/office/officeart/2005/8/quickstyle/simple1#1" qsCatId="simple" csTypeId="urn:microsoft.com/office/officeart/2005/8/colors/accent0_2" csCatId="mainScheme" phldr="1"/>
      <dgm:spPr/>
      <dgm:t>
        <a:bodyPr/>
        <a:lstStyle/>
        <a:p>
          <a:endParaRPr lang="ru-RU"/>
        </a:p>
      </dgm:t>
    </dgm:pt>
    <dgm:pt modelId="{7EDB9086-C5AC-4BC6-A112-7D0CCD9A585A}">
      <dgm:prSet phldrT="[Текст]" custT="1"/>
      <dgm:spPr/>
      <dgm:t>
        <a:bodyPr/>
        <a:lstStyle/>
        <a:p>
          <a:pPr algn="ctr"/>
          <a:r>
            <a:rPr lang="en-US" sz="2500" b="1" dirty="0" smtClean="0"/>
            <a:t>Convention entered into force</a:t>
          </a:r>
        </a:p>
        <a:p>
          <a:pPr algn="l"/>
          <a:r>
            <a:rPr lang="en-US" sz="1800" dirty="0" smtClean="0"/>
            <a:t>*India (01.06.2012)</a:t>
          </a:r>
        </a:p>
        <a:p>
          <a:pPr algn="l"/>
          <a:r>
            <a:rPr lang="en-US" sz="1800" dirty="0" smtClean="0"/>
            <a:t>*South Africa (01.03.2014)</a:t>
          </a:r>
          <a:endParaRPr lang="ru-RU" sz="1800" dirty="0"/>
        </a:p>
      </dgm:t>
    </dgm:pt>
    <dgm:pt modelId="{7D1F469F-A45B-4A73-8B26-A961690A7CFA}" type="parTrans" cxnId="{F8C7D436-4507-417B-BD2B-8110E466EDCC}">
      <dgm:prSet/>
      <dgm:spPr/>
      <dgm:t>
        <a:bodyPr/>
        <a:lstStyle/>
        <a:p>
          <a:endParaRPr lang="ru-RU"/>
        </a:p>
      </dgm:t>
    </dgm:pt>
    <dgm:pt modelId="{E082FA2D-7488-47A6-8FB1-EAA5AEBB42EF}" type="sibTrans" cxnId="{F8C7D436-4507-417B-BD2B-8110E466EDCC}">
      <dgm:prSet/>
      <dgm:spPr/>
      <dgm:t>
        <a:bodyPr/>
        <a:lstStyle/>
        <a:p>
          <a:endParaRPr lang="ru-RU"/>
        </a:p>
      </dgm:t>
    </dgm:pt>
    <dgm:pt modelId="{8055E594-65A5-44CE-A58F-444F68781FC6}">
      <dgm:prSet phldrT="[Текст]" custT="1"/>
      <dgm:spPr/>
      <dgm:t>
        <a:bodyPr/>
        <a:lstStyle/>
        <a:p>
          <a:pPr algn="ctr"/>
          <a:r>
            <a:rPr lang="en-US" sz="2500" b="1" dirty="0" smtClean="0"/>
            <a:t>Convention was signed, but wasn’t ratified</a:t>
          </a:r>
        </a:p>
        <a:p>
          <a:pPr algn="l"/>
          <a:r>
            <a:rPr lang="en-US" sz="1800" dirty="0" smtClean="0"/>
            <a:t>*Brazil (03.11.2011)</a:t>
          </a:r>
        </a:p>
        <a:p>
          <a:pPr algn="l"/>
          <a:r>
            <a:rPr lang="en-US" sz="1800" dirty="0" smtClean="0"/>
            <a:t>*Russia (03.11.2011)</a:t>
          </a:r>
        </a:p>
        <a:p>
          <a:pPr algn="l"/>
          <a:r>
            <a:rPr lang="en-US" sz="1800" dirty="0" smtClean="0"/>
            <a:t>*China (27.08.2013)</a:t>
          </a:r>
          <a:endParaRPr lang="ru-RU" sz="1800" dirty="0"/>
        </a:p>
      </dgm:t>
    </dgm:pt>
    <dgm:pt modelId="{49716283-F37B-44F1-8C45-6E34066921F8}" type="parTrans" cxnId="{64717A33-7251-4A2D-A213-61C0DF5066B7}">
      <dgm:prSet/>
      <dgm:spPr/>
      <dgm:t>
        <a:bodyPr/>
        <a:lstStyle/>
        <a:p>
          <a:endParaRPr lang="ru-RU"/>
        </a:p>
      </dgm:t>
    </dgm:pt>
    <dgm:pt modelId="{723C9D92-9E0C-4C83-80AB-2298BF78E5D2}" type="sibTrans" cxnId="{64717A33-7251-4A2D-A213-61C0DF5066B7}">
      <dgm:prSet/>
      <dgm:spPr/>
      <dgm:t>
        <a:bodyPr/>
        <a:lstStyle/>
        <a:p>
          <a:endParaRPr lang="ru-RU"/>
        </a:p>
      </dgm:t>
    </dgm:pt>
    <dgm:pt modelId="{AA852B91-36F5-4E7A-961B-5B7D2A32D80D}" type="pres">
      <dgm:prSet presAssocID="{816A9E03-E784-4DDC-8AD5-2B4307851929}" presName="Name0" presStyleCnt="0">
        <dgm:presLayoutVars>
          <dgm:chMax val="2"/>
          <dgm:chPref val="2"/>
          <dgm:dir/>
          <dgm:animOne/>
          <dgm:resizeHandles val="exact"/>
        </dgm:presLayoutVars>
      </dgm:prSet>
      <dgm:spPr/>
      <dgm:t>
        <a:bodyPr/>
        <a:lstStyle/>
        <a:p>
          <a:endParaRPr lang="ru-RU"/>
        </a:p>
      </dgm:t>
    </dgm:pt>
    <dgm:pt modelId="{9A2D48D7-3387-4F2B-96AB-73A101450F52}" type="pres">
      <dgm:prSet presAssocID="{816A9E03-E784-4DDC-8AD5-2B4307851929}" presName="Background" presStyleLbl="bgImgPlace1" presStyleIdx="0" presStyleCnt="1"/>
      <dgm:spPr/>
    </dgm:pt>
    <dgm:pt modelId="{CB4F30B8-614E-492B-BC75-5CFD6E2A468E}" type="pres">
      <dgm:prSet presAssocID="{816A9E03-E784-4DDC-8AD5-2B4307851929}" presName="ParentText1" presStyleLbl="revTx" presStyleIdx="0" presStyleCnt="2">
        <dgm:presLayoutVars>
          <dgm:chMax val="0"/>
          <dgm:chPref val="0"/>
          <dgm:bulletEnabled val="1"/>
        </dgm:presLayoutVars>
      </dgm:prSet>
      <dgm:spPr/>
      <dgm:t>
        <a:bodyPr/>
        <a:lstStyle/>
        <a:p>
          <a:endParaRPr lang="ru-RU"/>
        </a:p>
      </dgm:t>
    </dgm:pt>
    <dgm:pt modelId="{85F0FD9F-3EF5-4AB8-8329-3206770A1511}" type="pres">
      <dgm:prSet presAssocID="{816A9E03-E784-4DDC-8AD5-2B4307851929}" presName="ParentText2" presStyleLbl="revTx" presStyleIdx="1" presStyleCnt="2">
        <dgm:presLayoutVars>
          <dgm:chMax val="0"/>
          <dgm:chPref val="0"/>
          <dgm:bulletEnabled val="1"/>
        </dgm:presLayoutVars>
      </dgm:prSet>
      <dgm:spPr/>
      <dgm:t>
        <a:bodyPr/>
        <a:lstStyle/>
        <a:p>
          <a:endParaRPr lang="ru-RU"/>
        </a:p>
      </dgm:t>
    </dgm:pt>
    <dgm:pt modelId="{91B84C1A-EB04-4B69-B31E-8423966EBB4B}" type="pres">
      <dgm:prSet presAssocID="{816A9E03-E784-4DDC-8AD5-2B4307851929}" presName="Plus" presStyleLbl="alignNode1" presStyleIdx="0" presStyleCnt="2" custLinFactNeighborX="2549" custLinFactNeighborY="3706">
        <dgm:style>
          <a:lnRef idx="3">
            <a:schemeClr val="lt1"/>
          </a:lnRef>
          <a:fillRef idx="1">
            <a:schemeClr val="accent1"/>
          </a:fillRef>
          <a:effectRef idx="1">
            <a:schemeClr val="accent1"/>
          </a:effectRef>
          <a:fontRef idx="minor">
            <a:schemeClr val="lt1"/>
          </a:fontRef>
        </dgm:style>
      </dgm:prSet>
      <dgm:spPr/>
    </dgm:pt>
    <dgm:pt modelId="{4640FFFE-D0DB-4651-B734-C7F9B87EFE6D}" type="pres">
      <dgm:prSet presAssocID="{816A9E03-E784-4DDC-8AD5-2B4307851929}" presName="Minus" presStyleLbl="alignNode1" presStyleIdx="1" presStyleCnt="2" custLinFactNeighborX="24008" custLinFactNeighborY="-2805">
        <dgm:style>
          <a:lnRef idx="3">
            <a:schemeClr val="lt1"/>
          </a:lnRef>
          <a:fillRef idx="1">
            <a:schemeClr val="accent2"/>
          </a:fillRef>
          <a:effectRef idx="1">
            <a:schemeClr val="accent2"/>
          </a:effectRef>
          <a:fontRef idx="minor">
            <a:schemeClr val="lt1"/>
          </a:fontRef>
        </dgm:style>
      </dgm:prSet>
      <dgm:spPr/>
    </dgm:pt>
    <dgm:pt modelId="{4D77DA05-11C5-47D2-8AD8-7068DC658076}" type="pres">
      <dgm:prSet presAssocID="{816A9E03-E784-4DDC-8AD5-2B4307851929}" presName="Divider" presStyleLbl="parChTrans1D1" presStyleIdx="0" presStyleCnt="1"/>
      <dgm:spPr/>
    </dgm:pt>
  </dgm:ptLst>
  <dgm:cxnLst>
    <dgm:cxn modelId="{64717A33-7251-4A2D-A213-61C0DF5066B7}" srcId="{816A9E03-E784-4DDC-8AD5-2B4307851929}" destId="{8055E594-65A5-44CE-A58F-444F68781FC6}" srcOrd="1" destOrd="0" parTransId="{49716283-F37B-44F1-8C45-6E34066921F8}" sibTransId="{723C9D92-9E0C-4C83-80AB-2298BF78E5D2}"/>
    <dgm:cxn modelId="{9FF2583C-F1D8-42D5-A3B1-7A8247FF7DDA}" type="presOf" srcId="{8055E594-65A5-44CE-A58F-444F68781FC6}" destId="{85F0FD9F-3EF5-4AB8-8329-3206770A1511}" srcOrd="0" destOrd="0" presId="urn:microsoft.com/office/officeart/2009/3/layout/PlusandMinus"/>
    <dgm:cxn modelId="{269709FA-031C-4E26-A1B5-B4B840A8C8F2}" type="presOf" srcId="{816A9E03-E784-4DDC-8AD5-2B4307851929}" destId="{AA852B91-36F5-4E7A-961B-5B7D2A32D80D}" srcOrd="0" destOrd="0" presId="urn:microsoft.com/office/officeart/2009/3/layout/PlusandMinus"/>
    <dgm:cxn modelId="{B15C8F1E-B52F-4B78-941C-802DD46DCC6A}" type="presOf" srcId="{7EDB9086-C5AC-4BC6-A112-7D0CCD9A585A}" destId="{CB4F30B8-614E-492B-BC75-5CFD6E2A468E}" srcOrd="0" destOrd="0" presId="urn:microsoft.com/office/officeart/2009/3/layout/PlusandMinus"/>
    <dgm:cxn modelId="{F8C7D436-4507-417B-BD2B-8110E466EDCC}" srcId="{816A9E03-E784-4DDC-8AD5-2B4307851929}" destId="{7EDB9086-C5AC-4BC6-A112-7D0CCD9A585A}" srcOrd="0" destOrd="0" parTransId="{7D1F469F-A45B-4A73-8B26-A961690A7CFA}" sibTransId="{E082FA2D-7488-47A6-8FB1-EAA5AEBB42EF}"/>
    <dgm:cxn modelId="{E7E9FAD7-3940-4F04-8411-F6EA6243E84C}" type="presParOf" srcId="{AA852B91-36F5-4E7A-961B-5B7D2A32D80D}" destId="{9A2D48D7-3387-4F2B-96AB-73A101450F52}" srcOrd="0" destOrd="0" presId="urn:microsoft.com/office/officeart/2009/3/layout/PlusandMinus"/>
    <dgm:cxn modelId="{96B99030-A8DA-4604-BE07-82A3A400F897}" type="presParOf" srcId="{AA852B91-36F5-4E7A-961B-5B7D2A32D80D}" destId="{CB4F30B8-614E-492B-BC75-5CFD6E2A468E}" srcOrd="1" destOrd="0" presId="urn:microsoft.com/office/officeart/2009/3/layout/PlusandMinus"/>
    <dgm:cxn modelId="{0F389C79-A1F2-4F92-80A6-AFCE65314BB1}" type="presParOf" srcId="{AA852B91-36F5-4E7A-961B-5B7D2A32D80D}" destId="{85F0FD9F-3EF5-4AB8-8329-3206770A1511}" srcOrd="2" destOrd="0" presId="urn:microsoft.com/office/officeart/2009/3/layout/PlusandMinus"/>
    <dgm:cxn modelId="{82C8D0BE-B4DF-401C-8836-BC6CD67D8778}" type="presParOf" srcId="{AA852B91-36F5-4E7A-961B-5B7D2A32D80D}" destId="{91B84C1A-EB04-4B69-B31E-8423966EBB4B}" srcOrd="3" destOrd="0" presId="urn:microsoft.com/office/officeart/2009/3/layout/PlusandMinus"/>
    <dgm:cxn modelId="{026E4009-C8FD-4A06-9901-B4E79E36AB7C}" type="presParOf" srcId="{AA852B91-36F5-4E7A-961B-5B7D2A32D80D}" destId="{4640FFFE-D0DB-4651-B734-C7F9B87EFE6D}" srcOrd="4" destOrd="0" presId="urn:microsoft.com/office/officeart/2009/3/layout/PlusandMinus"/>
    <dgm:cxn modelId="{D607C0F9-EEB8-49DE-B3E6-F4FBD3DBD416}" type="presParOf" srcId="{AA852B91-36F5-4E7A-961B-5B7D2A32D80D}" destId="{4D77DA05-11C5-47D2-8AD8-7068DC658076}" srcOrd="5" destOrd="0" presId="urn:microsoft.com/office/officeart/2009/3/layout/PlusandMinu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B5744F-695F-4E95-977F-CB287CC47C11}" type="doc">
      <dgm:prSet loTypeId="urn:microsoft.com/office/officeart/2005/8/layout/hList1" loCatId="list" qsTypeId="urn:microsoft.com/office/officeart/2005/8/quickstyle/simple1#2" qsCatId="simple" csTypeId="urn:microsoft.com/office/officeart/2005/8/colors/colorful5" csCatId="colorful" phldr="1"/>
      <dgm:spPr/>
      <dgm:t>
        <a:bodyPr/>
        <a:lstStyle/>
        <a:p>
          <a:endParaRPr lang="ru-RU"/>
        </a:p>
      </dgm:t>
    </dgm:pt>
    <dgm:pt modelId="{BE5B6AEB-6CBD-4640-B13E-CCC0C7421B6D}">
      <dgm:prSet phldrT="[Текст]">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i="1" dirty="0" smtClean="0"/>
            <a:t>Jurisdictions that have reached agreements in substance (should be signed by 31.12.2014)</a:t>
          </a:r>
          <a:endParaRPr lang="ru-RU" dirty="0"/>
        </a:p>
      </dgm:t>
    </dgm:pt>
    <dgm:pt modelId="{A2B34A6F-D2D1-4FDB-8E9E-B2D5C64B0765}" type="parTrans" cxnId="{47A6164A-9D82-4E59-B2E7-5DDE08A53262}">
      <dgm:prSet/>
      <dgm:spPr/>
      <dgm:t>
        <a:bodyPr/>
        <a:lstStyle/>
        <a:p>
          <a:endParaRPr lang="ru-RU"/>
        </a:p>
      </dgm:t>
    </dgm:pt>
    <dgm:pt modelId="{B69BF09B-A04E-4C8F-94F9-A94905478ECB}" type="sibTrans" cxnId="{47A6164A-9D82-4E59-B2E7-5DDE08A53262}">
      <dgm:prSet/>
      <dgm:spPr/>
      <dgm:t>
        <a:bodyPr/>
        <a:lstStyle/>
        <a:p>
          <a:endParaRPr lang="ru-RU"/>
        </a:p>
      </dgm:t>
    </dgm:pt>
    <dgm:pt modelId="{B2613423-B5C4-4A39-A0C3-8EBB9877EE63}">
      <dgm:prSet phldrT="[Текст]"/>
      <dgm:spPr/>
      <dgm:t>
        <a:bodyPr/>
        <a:lstStyle/>
        <a:p>
          <a:r>
            <a:rPr lang="en-US" b="1" i="1" dirty="0" smtClean="0"/>
            <a:t>Jurisdictions that have not signed  agreements </a:t>
          </a:r>
          <a:r>
            <a:rPr lang="en-US" b="1" i="1" dirty="0" smtClean="0"/>
            <a:t>and </a:t>
          </a:r>
          <a:r>
            <a:rPr lang="en-US" b="1" i="1" dirty="0" smtClean="0"/>
            <a:t>have not reached agreements in substance</a:t>
          </a:r>
          <a:endParaRPr lang="ru-RU" dirty="0"/>
        </a:p>
      </dgm:t>
    </dgm:pt>
    <dgm:pt modelId="{C17E575B-162C-4FF2-9A3C-7A6337F06656}" type="parTrans" cxnId="{C52E21D5-9829-47FD-93B5-8F716F6803D4}">
      <dgm:prSet/>
      <dgm:spPr/>
      <dgm:t>
        <a:bodyPr/>
        <a:lstStyle/>
        <a:p>
          <a:endParaRPr lang="ru-RU"/>
        </a:p>
      </dgm:t>
    </dgm:pt>
    <dgm:pt modelId="{CF29945F-F405-48B6-B0B3-0456B0A5B7B9}" type="sibTrans" cxnId="{C52E21D5-9829-47FD-93B5-8F716F6803D4}">
      <dgm:prSet/>
      <dgm:spPr/>
      <dgm:t>
        <a:bodyPr/>
        <a:lstStyle/>
        <a:p>
          <a:endParaRPr lang="ru-RU"/>
        </a:p>
      </dgm:t>
    </dgm:pt>
    <dgm:pt modelId="{7D4AF213-DC2B-4621-A1FE-03CF6B6A01A7}">
      <dgm:prSet phldrT="[Текст]"/>
      <dgm:spPr/>
      <dgm:t>
        <a:bodyPr/>
        <a:lstStyle/>
        <a:p>
          <a:r>
            <a:rPr lang="en-US" dirty="0" smtClean="0"/>
            <a:t>Russia</a:t>
          </a:r>
          <a:endParaRPr lang="ru-RU" dirty="0"/>
        </a:p>
      </dgm:t>
    </dgm:pt>
    <dgm:pt modelId="{F75FD9A8-4AA8-4A4B-A1E4-DBD7A5831AD4}" type="parTrans" cxnId="{65F5CAAD-EF6C-42A5-B060-EEB20FFB9A55}">
      <dgm:prSet/>
      <dgm:spPr/>
      <dgm:t>
        <a:bodyPr/>
        <a:lstStyle/>
        <a:p>
          <a:endParaRPr lang="ru-RU"/>
        </a:p>
      </dgm:t>
    </dgm:pt>
    <dgm:pt modelId="{672640C4-1EDD-4C57-AD16-73FEAD6EC296}" type="sibTrans" cxnId="{65F5CAAD-EF6C-42A5-B060-EEB20FFB9A55}">
      <dgm:prSet/>
      <dgm:spPr/>
      <dgm:t>
        <a:bodyPr/>
        <a:lstStyle/>
        <a:p>
          <a:endParaRPr lang="ru-RU"/>
        </a:p>
      </dgm:t>
    </dgm:pt>
    <dgm:pt modelId="{DEB792EF-B5F0-448B-8B5C-312587A0E622}">
      <dgm:prSet phldrT="[Текст]"/>
      <dgm:spPr/>
      <dgm:t>
        <a:bodyPr/>
        <a:lstStyle/>
        <a:p>
          <a:r>
            <a:rPr lang="en-US" dirty="0" smtClean="0"/>
            <a:t>China</a:t>
          </a:r>
          <a:endParaRPr lang="ru-RU" dirty="0"/>
        </a:p>
      </dgm:t>
    </dgm:pt>
    <dgm:pt modelId="{E397E99C-2BB6-4643-8407-CFA1027D6CC1}" type="parTrans" cxnId="{D1362C33-2FA7-4970-9C2A-D6B59BED8A42}">
      <dgm:prSet/>
      <dgm:spPr/>
      <dgm:t>
        <a:bodyPr/>
        <a:lstStyle/>
        <a:p>
          <a:endParaRPr lang="ru-RU"/>
        </a:p>
      </dgm:t>
    </dgm:pt>
    <dgm:pt modelId="{B89F1CDE-6690-49E8-9597-044819FD3E19}" type="sibTrans" cxnId="{D1362C33-2FA7-4970-9C2A-D6B59BED8A42}">
      <dgm:prSet/>
      <dgm:spPr/>
      <dgm:t>
        <a:bodyPr/>
        <a:lstStyle/>
        <a:p>
          <a:endParaRPr lang="ru-RU"/>
        </a:p>
      </dgm:t>
    </dgm:pt>
    <dgm:pt modelId="{C61604CE-B16D-4C50-A68A-23071FEEB620}">
      <dgm:prSet/>
      <dgm:spPr/>
      <dgm:t>
        <a:bodyPr/>
        <a:lstStyle/>
        <a:p>
          <a:r>
            <a:rPr lang="en-US" dirty="0" smtClean="0"/>
            <a:t>Brazil</a:t>
          </a:r>
          <a:endParaRPr lang="ru-RU" dirty="0"/>
        </a:p>
      </dgm:t>
    </dgm:pt>
    <dgm:pt modelId="{E4E453DC-7A53-4D27-826B-BC741F0E1EB3}" type="parTrans" cxnId="{97A63FC9-ED22-4FF7-B58D-41777267E965}">
      <dgm:prSet/>
      <dgm:spPr/>
      <dgm:t>
        <a:bodyPr/>
        <a:lstStyle/>
        <a:p>
          <a:endParaRPr lang="ru-RU"/>
        </a:p>
      </dgm:t>
    </dgm:pt>
    <dgm:pt modelId="{65ED9160-40E3-4FE3-8661-AA8C4EE07D3A}" type="sibTrans" cxnId="{97A63FC9-ED22-4FF7-B58D-41777267E965}">
      <dgm:prSet/>
      <dgm:spPr/>
      <dgm:t>
        <a:bodyPr/>
        <a:lstStyle/>
        <a:p>
          <a:endParaRPr lang="ru-RU"/>
        </a:p>
      </dgm:t>
    </dgm:pt>
    <dgm:pt modelId="{9CB64343-523E-41C0-AB08-5640C4C2AE5A}">
      <dgm:prSet/>
      <dgm:spPr/>
      <dgm:t>
        <a:bodyPr/>
        <a:lstStyle/>
        <a:p>
          <a:r>
            <a:rPr lang="en-US" dirty="0" smtClean="0"/>
            <a:t>India</a:t>
          </a:r>
          <a:endParaRPr lang="ru-RU" dirty="0"/>
        </a:p>
      </dgm:t>
    </dgm:pt>
    <dgm:pt modelId="{16E2750F-BA17-407E-BDE1-69305365CB9D}" type="parTrans" cxnId="{C4008B9C-EDC1-44AE-93C7-631C1D5D0554}">
      <dgm:prSet/>
      <dgm:spPr/>
      <dgm:t>
        <a:bodyPr/>
        <a:lstStyle/>
        <a:p>
          <a:endParaRPr lang="ru-RU"/>
        </a:p>
      </dgm:t>
    </dgm:pt>
    <dgm:pt modelId="{F8D5A25F-34C6-4B7B-A1D4-0E9437FB8BF8}" type="sibTrans" cxnId="{C4008B9C-EDC1-44AE-93C7-631C1D5D0554}">
      <dgm:prSet/>
      <dgm:spPr/>
      <dgm:t>
        <a:bodyPr/>
        <a:lstStyle/>
        <a:p>
          <a:endParaRPr lang="ru-RU"/>
        </a:p>
      </dgm:t>
    </dgm:pt>
    <dgm:pt modelId="{BBF66F20-7FC6-4DA1-BD0C-64EB448DF1F9}">
      <dgm:prSet/>
      <dgm:spPr/>
      <dgm:t>
        <a:bodyPr/>
        <a:lstStyle/>
        <a:p>
          <a:r>
            <a:rPr lang="en-US" dirty="0" smtClean="0"/>
            <a:t>South Africa</a:t>
          </a:r>
          <a:endParaRPr lang="ru-RU" dirty="0"/>
        </a:p>
      </dgm:t>
    </dgm:pt>
    <dgm:pt modelId="{72BC7F6F-3B94-489B-8C62-ACEEFDD7A9EA}" type="parTrans" cxnId="{B4616F77-1A23-40C3-8770-C20BA36F1931}">
      <dgm:prSet/>
      <dgm:spPr/>
      <dgm:t>
        <a:bodyPr/>
        <a:lstStyle/>
        <a:p>
          <a:endParaRPr lang="ru-RU"/>
        </a:p>
      </dgm:t>
    </dgm:pt>
    <dgm:pt modelId="{E880834D-3134-4CF1-89BF-E4592DBB58A1}" type="sibTrans" cxnId="{B4616F77-1A23-40C3-8770-C20BA36F1931}">
      <dgm:prSet/>
      <dgm:spPr/>
      <dgm:t>
        <a:bodyPr/>
        <a:lstStyle/>
        <a:p>
          <a:endParaRPr lang="ru-RU"/>
        </a:p>
      </dgm:t>
    </dgm:pt>
    <dgm:pt modelId="{021D00F7-4DEB-44EB-9F58-107E5FD3B508}" type="pres">
      <dgm:prSet presAssocID="{1CB5744F-695F-4E95-977F-CB287CC47C11}" presName="Name0" presStyleCnt="0">
        <dgm:presLayoutVars>
          <dgm:dir/>
          <dgm:animLvl val="lvl"/>
          <dgm:resizeHandles val="exact"/>
        </dgm:presLayoutVars>
      </dgm:prSet>
      <dgm:spPr/>
      <dgm:t>
        <a:bodyPr/>
        <a:lstStyle/>
        <a:p>
          <a:endParaRPr lang="ru-RU"/>
        </a:p>
      </dgm:t>
    </dgm:pt>
    <dgm:pt modelId="{01DC1111-E4FE-438D-BCB2-41DB35868F98}" type="pres">
      <dgm:prSet presAssocID="{BE5B6AEB-6CBD-4640-B13E-CCC0C7421B6D}" presName="composite" presStyleCnt="0"/>
      <dgm:spPr/>
    </dgm:pt>
    <dgm:pt modelId="{2ADC425F-7C8E-40CF-BFFF-40F7EE8571F7}" type="pres">
      <dgm:prSet presAssocID="{BE5B6AEB-6CBD-4640-B13E-CCC0C7421B6D}" presName="parTx" presStyleLbl="alignNode1" presStyleIdx="0" presStyleCnt="2">
        <dgm:presLayoutVars>
          <dgm:chMax val="0"/>
          <dgm:chPref val="0"/>
          <dgm:bulletEnabled val="1"/>
        </dgm:presLayoutVars>
      </dgm:prSet>
      <dgm:spPr/>
      <dgm:t>
        <a:bodyPr/>
        <a:lstStyle/>
        <a:p>
          <a:endParaRPr lang="ru-RU"/>
        </a:p>
      </dgm:t>
    </dgm:pt>
    <dgm:pt modelId="{69E79B1B-D58C-4356-A9B4-3032F3C4199A}" type="pres">
      <dgm:prSet presAssocID="{BE5B6AEB-6CBD-4640-B13E-CCC0C7421B6D}" presName="desTx" presStyleLbl="alignAccFollowNode1" presStyleIdx="0" presStyleCnt="2">
        <dgm:presLayoutVars>
          <dgm:bulletEnabled val="1"/>
        </dgm:presLayoutVars>
      </dgm:prSet>
      <dgm:spPr/>
      <dgm:t>
        <a:bodyPr/>
        <a:lstStyle/>
        <a:p>
          <a:endParaRPr lang="ru-RU"/>
        </a:p>
      </dgm:t>
    </dgm:pt>
    <dgm:pt modelId="{39270E13-25A5-40C7-BE12-82910D97C9CA}" type="pres">
      <dgm:prSet presAssocID="{B69BF09B-A04E-4C8F-94F9-A94905478ECB}" presName="space" presStyleCnt="0"/>
      <dgm:spPr/>
    </dgm:pt>
    <dgm:pt modelId="{624CFDC7-DB80-4B54-9656-B18AD39F979E}" type="pres">
      <dgm:prSet presAssocID="{B2613423-B5C4-4A39-A0C3-8EBB9877EE63}" presName="composite" presStyleCnt="0"/>
      <dgm:spPr/>
    </dgm:pt>
    <dgm:pt modelId="{78450803-A635-4029-94ED-9BBE53CC9375}" type="pres">
      <dgm:prSet presAssocID="{B2613423-B5C4-4A39-A0C3-8EBB9877EE63}" presName="parTx" presStyleLbl="alignNode1" presStyleIdx="1" presStyleCnt="2">
        <dgm:presLayoutVars>
          <dgm:chMax val="0"/>
          <dgm:chPref val="0"/>
          <dgm:bulletEnabled val="1"/>
        </dgm:presLayoutVars>
      </dgm:prSet>
      <dgm:spPr/>
      <dgm:t>
        <a:bodyPr/>
        <a:lstStyle/>
        <a:p>
          <a:endParaRPr lang="ru-RU"/>
        </a:p>
      </dgm:t>
    </dgm:pt>
    <dgm:pt modelId="{2210A18C-1007-4D03-971C-C2D7AAF9A9F3}" type="pres">
      <dgm:prSet presAssocID="{B2613423-B5C4-4A39-A0C3-8EBB9877EE63}" presName="desTx" presStyleLbl="alignAccFollowNode1" presStyleIdx="1" presStyleCnt="2">
        <dgm:presLayoutVars>
          <dgm:bulletEnabled val="1"/>
        </dgm:presLayoutVars>
      </dgm:prSet>
      <dgm:spPr/>
      <dgm:t>
        <a:bodyPr/>
        <a:lstStyle/>
        <a:p>
          <a:endParaRPr lang="ru-RU"/>
        </a:p>
      </dgm:t>
    </dgm:pt>
  </dgm:ptLst>
  <dgm:cxnLst>
    <dgm:cxn modelId="{C52E21D5-9829-47FD-93B5-8F716F6803D4}" srcId="{1CB5744F-695F-4E95-977F-CB287CC47C11}" destId="{B2613423-B5C4-4A39-A0C3-8EBB9877EE63}" srcOrd="1" destOrd="0" parTransId="{C17E575B-162C-4FF2-9A3C-7A6337F06656}" sibTransId="{CF29945F-F405-48B6-B0B3-0456B0A5B7B9}"/>
    <dgm:cxn modelId="{889F42F3-6AA4-4189-AAC0-C0B4B7041FFB}" type="presOf" srcId="{9CB64343-523E-41C0-AB08-5640C4C2AE5A}" destId="{69E79B1B-D58C-4356-A9B4-3032F3C4199A}" srcOrd="0" destOrd="1" presId="urn:microsoft.com/office/officeart/2005/8/layout/hList1"/>
    <dgm:cxn modelId="{97A63FC9-ED22-4FF7-B58D-41777267E965}" srcId="{BE5B6AEB-6CBD-4640-B13E-CCC0C7421B6D}" destId="{C61604CE-B16D-4C50-A68A-23071FEEB620}" srcOrd="0" destOrd="0" parTransId="{E4E453DC-7A53-4D27-826B-BC741F0E1EB3}" sibTransId="{65ED9160-40E3-4FE3-8661-AA8C4EE07D3A}"/>
    <dgm:cxn modelId="{FE29E204-4688-48AF-BB5B-42745AEA4BB6}" type="presOf" srcId="{BBF66F20-7FC6-4DA1-BD0C-64EB448DF1F9}" destId="{69E79B1B-D58C-4356-A9B4-3032F3C4199A}" srcOrd="0" destOrd="2" presId="urn:microsoft.com/office/officeart/2005/8/layout/hList1"/>
    <dgm:cxn modelId="{B4616F77-1A23-40C3-8770-C20BA36F1931}" srcId="{BE5B6AEB-6CBD-4640-B13E-CCC0C7421B6D}" destId="{BBF66F20-7FC6-4DA1-BD0C-64EB448DF1F9}" srcOrd="2" destOrd="0" parTransId="{72BC7F6F-3B94-489B-8C62-ACEEFDD7A9EA}" sibTransId="{E880834D-3134-4CF1-89BF-E4592DBB58A1}"/>
    <dgm:cxn modelId="{3312F99B-2676-4019-94E4-BECFC9387279}" type="presOf" srcId="{C61604CE-B16D-4C50-A68A-23071FEEB620}" destId="{69E79B1B-D58C-4356-A9B4-3032F3C4199A}" srcOrd="0" destOrd="0" presId="urn:microsoft.com/office/officeart/2005/8/layout/hList1"/>
    <dgm:cxn modelId="{39B93357-AF27-4505-9419-A16BF083D856}" type="presOf" srcId="{1CB5744F-695F-4E95-977F-CB287CC47C11}" destId="{021D00F7-4DEB-44EB-9F58-107E5FD3B508}" srcOrd="0" destOrd="0" presId="urn:microsoft.com/office/officeart/2005/8/layout/hList1"/>
    <dgm:cxn modelId="{D1362C33-2FA7-4970-9C2A-D6B59BED8A42}" srcId="{B2613423-B5C4-4A39-A0C3-8EBB9877EE63}" destId="{DEB792EF-B5F0-448B-8B5C-312587A0E622}" srcOrd="1" destOrd="0" parTransId="{E397E99C-2BB6-4643-8407-CFA1027D6CC1}" sibTransId="{B89F1CDE-6690-49E8-9597-044819FD3E19}"/>
    <dgm:cxn modelId="{FFC57379-3D7D-4065-A423-3CCEC3FA3191}" type="presOf" srcId="{BE5B6AEB-6CBD-4640-B13E-CCC0C7421B6D}" destId="{2ADC425F-7C8E-40CF-BFFF-40F7EE8571F7}" srcOrd="0" destOrd="0" presId="urn:microsoft.com/office/officeart/2005/8/layout/hList1"/>
    <dgm:cxn modelId="{65F5CAAD-EF6C-42A5-B060-EEB20FFB9A55}" srcId="{B2613423-B5C4-4A39-A0C3-8EBB9877EE63}" destId="{7D4AF213-DC2B-4621-A1FE-03CF6B6A01A7}" srcOrd="0" destOrd="0" parTransId="{F75FD9A8-4AA8-4A4B-A1E4-DBD7A5831AD4}" sibTransId="{672640C4-1EDD-4C57-AD16-73FEAD6EC296}"/>
    <dgm:cxn modelId="{77A7E0CB-EEF8-46D8-BD06-732690C5C9C4}" type="presOf" srcId="{DEB792EF-B5F0-448B-8B5C-312587A0E622}" destId="{2210A18C-1007-4D03-971C-C2D7AAF9A9F3}" srcOrd="0" destOrd="1" presId="urn:microsoft.com/office/officeart/2005/8/layout/hList1"/>
    <dgm:cxn modelId="{C4008B9C-EDC1-44AE-93C7-631C1D5D0554}" srcId="{BE5B6AEB-6CBD-4640-B13E-CCC0C7421B6D}" destId="{9CB64343-523E-41C0-AB08-5640C4C2AE5A}" srcOrd="1" destOrd="0" parTransId="{16E2750F-BA17-407E-BDE1-69305365CB9D}" sibTransId="{F8D5A25F-34C6-4B7B-A1D4-0E9437FB8BF8}"/>
    <dgm:cxn modelId="{136E2C31-FFA2-4ED5-876F-79AACD82FDD4}" type="presOf" srcId="{7D4AF213-DC2B-4621-A1FE-03CF6B6A01A7}" destId="{2210A18C-1007-4D03-971C-C2D7AAF9A9F3}" srcOrd="0" destOrd="0" presId="urn:microsoft.com/office/officeart/2005/8/layout/hList1"/>
    <dgm:cxn modelId="{5E05FCF3-1F6E-41BF-A05B-7E7F882D49E4}" type="presOf" srcId="{B2613423-B5C4-4A39-A0C3-8EBB9877EE63}" destId="{78450803-A635-4029-94ED-9BBE53CC9375}" srcOrd="0" destOrd="0" presId="urn:microsoft.com/office/officeart/2005/8/layout/hList1"/>
    <dgm:cxn modelId="{47A6164A-9D82-4E59-B2E7-5DDE08A53262}" srcId="{1CB5744F-695F-4E95-977F-CB287CC47C11}" destId="{BE5B6AEB-6CBD-4640-B13E-CCC0C7421B6D}" srcOrd="0" destOrd="0" parTransId="{A2B34A6F-D2D1-4FDB-8E9E-B2D5C64B0765}" sibTransId="{B69BF09B-A04E-4C8F-94F9-A94905478ECB}"/>
    <dgm:cxn modelId="{9E831036-7B50-48D0-976B-48D9858330DF}" type="presParOf" srcId="{021D00F7-4DEB-44EB-9F58-107E5FD3B508}" destId="{01DC1111-E4FE-438D-BCB2-41DB35868F98}" srcOrd="0" destOrd="0" presId="urn:microsoft.com/office/officeart/2005/8/layout/hList1"/>
    <dgm:cxn modelId="{F11470A6-ED01-4FC4-A5F1-E19EAA6FEDA5}" type="presParOf" srcId="{01DC1111-E4FE-438D-BCB2-41DB35868F98}" destId="{2ADC425F-7C8E-40CF-BFFF-40F7EE8571F7}" srcOrd="0" destOrd="0" presId="urn:microsoft.com/office/officeart/2005/8/layout/hList1"/>
    <dgm:cxn modelId="{B2286DDE-D045-4BF7-8965-7A10E74D6858}" type="presParOf" srcId="{01DC1111-E4FE-438D-BCB2-41DB35868F98}" destId="{69E79B1B-D58C-4356-A9B4-3032F3C4199A}" srcOrd="1" destOrd="0" presId="urn:microsoft.com/office/officeart/2005/8/layout/hList1"/>
    <dgm:cxn modelId="{817A5DF5-DF24-42AE-A211-655D19CD578D}" type="presParOf" srcId="{021D00F7-4DEB-44EB-9F58-107E5FD3B508}" destId="{39270E13-25A5-40C7-BE12-82910D97C9CA}" srcOrd="1" destOrd="0" presId="urn:microsoft.com/office/officeart/2005/8/layout/hList1"/>
    <dgm:cxn modelId="{39FAA61F-B45E-428F-9B38-1EB7620D3783}" type="presParOf" srcId="{021D00F7-4DEB-44EB-9F58-107E5FD3B508}" destId="{624CFDC7-DB80-4B54-9656-B18AD39F979E}" srcOrd="2" destOrd="0" presId="urn:microsoft.com/office/officeart/2005/8/layout/hList1"/>
    <dgm:cxn modelId="{AFF88705-1EE2-4C10-8B35-7E3D098AAFB0}" type="presParOf" srcId="{624CFDC7-DB80-4B54-9656-B18AD39F979E}" destId="{78450803-A635-4029-94ED-9BBE53CC9375}" srcOrd="0" destOrd="0" presId="urn:microsoft.com/office/officeart/2005/8/layout/hList1"/>
    <dgm:cxn modelId="{097414C0-1EB8-4297-99CD-F25FC71D2515}" type="presParOf" srcId="{624CFDC7-DB80-4B54-9656-B18AD39F979E}" destId="{2210A18C-1007-4D03-971C-C2D7AAF9A9F3}"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D48D7-3387-4F2B-96AB-73A101450F52}">
      <dsp:nvSpPr>
        <dsp:cNvPr id="0" name=""/>
        <dsp:cNvSpPr/>
      </dsp:nvSpPr>
      <dsp:spPr>
        <a:xfrm>
          <a:off x="1010754" y="637266"/>
          <a:ext cx="5877095" cy="3037247"/>
        </a:xfrm>
        <a:prstGeom prst="rect">
          <a:avLst/>
        </a:prstGeom>
        <a:solidFill>
          <a:schemeClr val="dk2">
            <a:tint val="40000"/>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4F30B8-614E-492B-BC75-5CFD6E2A468E}">
      <dsp:nvSpPr>
        <dsp:cNvPr id="0" name=""/>
        <dsp:cNvSpPr/>
      </dsp:nvSpPr>
      <dsp:spPr>
        <a:xfrm>
          <a:off x="1186391" y="992476"/>
          <a:ext cx="2729134" cy="2598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47625" rIns="47625" bIns="47625" numCol="1" spcCol="1270" anchor="t" anchorCtr="0">
          <a:noAutofit/>
        </a:bodyPr>
        <a:lstStyle/>
        <a:p>
          <a:pPr lvl="0" algn="ctr" defTabSz="1111250">
            <a:lnSpc>
              <a:spcPct val="90000"/>
            </a:lnSpc>
            <a:spcBef>
              <a:spcPct val="0"/>
            </a:spcBef>
            <a:spcAft>
              <a:spcPct val="35000"/>
            </a:spcAft>
          </a:pPr>
          <a:r>
            <a:rPr lang="en-US" sz="2500" b="1" kern="1200" dirty="0" smtClean="0"/>
            <a:t>Convention entered into force</a:t>
          </a:r>
        </a:p>
        <a:p>
          <a:pPr lvl="0" algn="l" defTabSz="1111250">
            <a:lnSpc>
              <a:spcPct val="90000"/>
            </a:lnSpc>
            <a:spcBef>
              <a:spcPct val="0"/>
            </a:spcBef>
            <a:spcAft>
              <a:spcPct val="35000"/>
            </a:spcAft>
          </a:pPr>
          <a:r>
            <a:rPr lang="en-US" sz="1800" kern="1200" dirty="0" smtClean="0"/>
            <a:t>*India (01.06.2012)</a:t>
          </a:r>
        </a:p>
        <a:p>
          <a:pPr lvl="0" algn="l" defTabSz="1111250">
            <a:lnSpc>
              <a:spcPct val="90000"/>
            </a:lnSpc>
            <a:spcBef>
              <a:spcPct val="0"/>
            </a:spcBef>
            <a:spcAft>
              <a:spcPct val="35000"/>
            </a:spcAft>
          </a:pPr>
          <a:r>
            <a:rPr lang="en-US" sz="1800" kern="1200" dirty="0" smtClean="0"/>
            <a:t>*South Africa (01.03.2014)</a:t>
          </a:r>
          <a:endParaRPr lang="ru-RU" sz="1800" kern="1200" dirty="0"/>
        </a:p>
      </dsp:txBody>
      <dsp:txXfrm>
        <a:off x="1186391" y="992476"/>
        <a:ext cx="2729134" cy="2598327"/>
      </dsp:txXfrm>
    </dsp:sp>
    <dsp:sp modelId="{85F0FD9F-3EF5-4AB8-8329-3206770A1511}">
      <dsp:nvSpPr>
        <dsp:cNvPr id="0" name=""/>
        <dsp:cNvSpPr/>
      </dsp:nvSpPr>
      <dsp:spPr>
        <a:xfrm>
          <a:off x="3976323" y="992476"/>
          <a:ext cx="2729134" cy="2598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47625" rIns="47625" bIns="47625" numCol="1" spcCol="1270" anchor="t" anchorCtr="0">
          <a:noAutofit/>
        </a:bodyPr>
        <a:lstStyle/>
        <a:p>
          <a:pPr lvl="0" algn="ctr" defTabSz="1111250">
            <a:lnSpc>
              <a:spcPct val="90000"/>
            </a:lnSpc>
            <a:spcBef>
              <a:spcPct val="0"/>
            </a:spcBef>
            <a:spcAft>
              <a:spcPct val="35000"/>
            </a:spcAft>
          </a:pPr>
          <a:r>
            <a:rPr lang="en-US" sz="2500" b="1" kern="1200" dirty="0" smtClean="0"/>
            <a:t>Convention was signed, but wasn’t ratified</a:t>
          </a:r>
        </a:p>
        <a:p>
          <a:pPr lvl="0" algn="l" defTabSz="1111250">
            <a:lnSpc>
              <a:spcPct val="90000"/>
            </a:lnSpc>
            <a:spcBef>
              <a:spcPct val="0"/>
            </a:spcBef>
            <a:spcAft>
              <a:spcPct val="35000"/>
            </a:spcAft>
          </a:pPr>
          <a:r>
            <a:rPr lang="en-US" sz="1800" kern="1200" dirty="0" smtClean="0"/>
            <a:t>*Brazil (03.11.2011)</a:t>
          </a:r>
        </a:p>
        <a:p>
          <a:pPr lvl="0" algn="l" defTabSz="1111250">
            <a:lnSpc>
              <a:spcPct val="90000"/>
            </a:lnSpc>
            <a:spcBef>
              <a:spcPct val="0"/>
            </a:spcBef>
            <a:spcAft>
              <a:spcPct val="35000"/>
            </a:spcAft>
          </a:pPr>
          <a:r>
            <a:rPr lang="en-US" sz="1800" kern="1200" dirty="0" smtClean="0"/>
            <a:t>*Russia (03.11.2011)</a:t>
          </a:r>
        </a:p>
        <a:p>
          <a:pPr lvl="0" algn="l" defTabSz="1111250">
            <a:lnSpc>
              <a:spcPct val="90000"/>
            </a:lnSpc>
            <a:spcBef>
              <a:spcPct val="0"/>
            </a:spcBef>
            <a:spcAft>
              <a:spcPct val="35000"/>
            </a:spcAft>
          </a:pPr>
          <a:r>
            <a:rPr lang="en-US" sz="1800" kern="1200" dirty="0" smtClean="0"/>
            <a:t>*China (27.08.2013)</a:t>
          </a:r>
          <a:endParaRPr lang="ru-RU" sz="1800" kern="1200" dirty="0"/>
        </a:p>
      </dsp:txBody>
      <dsp:txXfrm>
        <a:off x="3976323" y="992476"/>
        <a:ext cx="2729134" cy="2598327"/>
      </dsp:txXfrm>
    </dsp:sp>
    <dsp:sp modelId="{91B84C1A-EB04-4B69-B31E-8423966EBB4B}">
      <dsp:nvSpPr>
        <dsp:cNvPr id="0" name=""/>
        <dsp:cNvSpPr/>
      </dsp:nvSpPr>
      <dsp:spPr>
        <a:xfrm>
          <a:off x="432051" y="72006"/>
          <a:ext cx="1148397" cy="1148397"/>
        </a:xfrm>
        <a:prstGeom prst="plus">
          <a:avLst>
            <a:gd name="adj" fmla="val 32810"/>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sp>
    <dsp:sp modelId="{4640FFFE-D0DB-4651-B734-C7F9B87EFE6D}">
      <dsp:nvSpPr>
        <dsp:cNvPr id="0" name=""/>
        <dsp:cNvSpPr/>
      </dsp:nvSpPr>
      <dsp:spPr>
        <a:xfrm>
          <a:off x="6336705" y="432048"/>
          <a:ext cx="1080845" cy="370396"/>
        </a:xfrm>
        <a:prstGeom prst="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sp>
    <dsp:sp modelId="{4D77DA05-11C5-47D2-8AD8-7068DC658076}">
      <dsp:nvSpPr>
        <dsp:cNvPr id="0" name=""/>
        <dsp:cNvSpPr/>
      </dsp:nvSpPr>
      <dsp:spPr>
        <a:xfrm>
          <a:off x="3949302" y="998032"/>
          <a:ext cx="675" cy="2481653"/>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DC425F-7C8E-40CF-BFFF-40F7EE8571F7}">
      <dsp:nvSpPr>
        <dsp:cNvPr id="0" name=""/>
        <dsp:cNvSpPr/>
      </dsp:nvSpPr>
      <dsp:spPr>
        <a:xfrm>
          <a:off x="35" y="349123"/>
          <a:ext cx="3364826" cy="1345930"/>
        </a:xfrm>
        <a:prstGeom prst="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US" sz="2100" b="1" i="1" kern="1200" dirty="0" smtClean="0"/>
            <a:t>Jurisdictions that have reached agreements in substance (should be signed by 31.12.2014)</a:t>
          </a:r>
          <a:endParaRPr lang="ru-RU" sz="2100" kern="1200" dirty="0"/>
        </a:p>
      </dsp:txBody>
      <dsp:txXfrm>
        <a:off x="35" y="349123"/>
        <a:ext cx="3364826" cy="1345930"/>
      </dsp:txXfrm>
    </dsp:sp>
    <dsp:sp modelId="{69E79B1B-D58C-4356-A9B4-3032F3C4199A}">
      <dsp:nvSpPr>
        <dsp:cNvPr id="0" name=""/>
        <dsp:cNvSpPr/>
      </dsp:nvSpPr>
      <dsp:spPr>
        <a:xfrm>
          <a:off x="35" y="1695054"/>
          <a:ext cx="3364826" cy="1268190"/>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Brazil</a:t>
          </a:r>
          <a:endParaRPr lang="ru-RU" sz="2100" kern="1200" dirty="0"/>
        </a:p>
        <a:p>
          <a:pPr marL="228600" lvl="1" indent="-228600" algn="l" defTabSz="933450">
            <a:lnSpc>
              <a:spcPct val="90000"/>
            </a:lnSpc>
            <a:spcBef>
              <a:spcPct val="0"/>
            </a:spcBef>
            <a:spcAft>
              <a:spcPct val="15000"/>
            </a:spcAft>
            <a:buChar char="••"/>
          </a:pPr>
          <a:r>
            <a:rPr lang="en-US" sz="2100" kern="1200" dirty="0" smtClean="0"/>
            <a:t>India</a:t>
          </a:r>
          <a:endParaRPr lang="ru-RU" sz="2100" kern="1200" dirty="0"/>
        </a:p>
        <a:p>
          <a:pPr marL="228600" lvl="1" indent="-228600" algn="l" defTabSz="933450">
            <a:lnSpc>
              <a:spcPct val="90000"/>
            </a:lnSpc>
            <a:spcBef>
              <a:spcPct val="0"/>
            </a:spcBef>
            <a:spcAft>
              <a:spcPct val="15000"/>
            </a:spcAft>
            <a:buChar char="••"/>
          </a:pPr>
          <a:r>
            <a:rPr lang="en-US" sz="2100" kern="1200" dirty="0" smtClean="0"/>
            <a:t>South Africa</a:t>
          </a:r>
          <a:endParaRPr lang="ru-RU" sz="2100" kern="1200" dirty="0"/>
        </a:p>
      </dsp:txBody>
      <dsp:txXfrm>
        <a:off x="35" y="1695054"/>
        <a:ext cx="3364826" cy="1268190"/>
      </dsp:txXfrm>
    </dsp:sp>
    <dsp:sp modelId="{78450803-A635-4029-94ED-9BBE53CC9375}">
      <dsp:nvSpPr>
        <dsp:cNvPr id="0" name=""/>
        <dsp:cNvSpPr/>
      </dsp:nvSpPr>
      <dsp:spPr>
        <a:xfrm>
          <a:off x="3835937" y="349123"/>
          <a:ext cx="3364826" cy="1345930"/>
        </a:xfrm>
        <a:prstGeom prst="rect">
          <a:avLst/>
        </a:prstGeom>
        <a:solidFill>
          <a:schemeClr val="accent5">
            <a:hueOff val="-12980065"/>
            <a:satOff val="6926"/>
            <a:lumOff val="-30196"/>
            <a:alphaOff val="0"/>
          </a:schemeClr>
        </a:solidFill>
        <a:ln w="25400" cap="flat" cmpd="sng" algn="ctr">
          <a:solidFill>
            <a:schemeClr val="accent5">
              <a:hueOff val="-12980065"/>
              <a:satOff val="6926"/>
              <a:lumOff val="-3019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US" sz="2100" b="1" i="1" kern="1200" dirty="0" smtClean="0"/>
            <a:t>Jurisdictions that have not signed  agreements </a:t>
          </a:r>
          <a:r>
            <a:rPr lang="en-US" sz="2100" b="1" i="1" kern="1200" dirty="0" smtClean="0"/>
            <a:t>and </a:t>
          </a:r>
          <a:r>
            <a:rPr lang="en-US" sz="2100" b="1" i="1" kern="1200" dirty="0" smtClean="0"/>
            <a:t>have not reached agreements in substance</a:t>
          </a:r>
          <a:endParaRPr lang="ru-RU" sz="2100" kern="1200" dirty="0"/>
        </a:p>
      </dsp:txBody>
      <dsp:txXfrm>
        <a:off x="3835937" y="349123"/>
        <a:ext cx="3364826" cy="1345930"/>
      </dsp:txXfrm>
    </dsp:sp>
    <dsp:sp modelId="{2210A18C-1007-4D03-971C-C2D7AAF9A9F3}">
      <dsp:nvSpPr>
        <dsp:cNvPr id="0" name=""/>
        <dsp:cNvSpPr/>
      </dsp:nvSpPr>
      <dsp:spPr>
        <a:xfrm>
          <a:off x="3835937" y="1695054"/>
          <a:ext cx="3364826" cy="1268190"/>
        </a:xfrm>
        <a:prstGeom prst="rect">
          <a:avLst/>
        </a:prstGeom>
        <a:solidFill>
          <a:schemeClr val="accent5">
            <a:tint val="40000"/>
            <a:alpha val="90000"/>
            <a:hueOff val="-13109442"/>
            <a:satOff val="-6090"/>
            <a:lumOff val="-6983"/>
            <a:alphaOff val="0"/>
          </a:schemeClr>
        </a:solidFill>
        <a:ln w="25400" cap="flat" cmpd="sng" algn="ctr">
          <a:solidFill>
            <a:schemeClr val="accent5">
              <a:tint val="40000"/>
              <a:alpha val="90000"/>
              <a:hueOff val="-13109442"/>
              <a:satOff val="-6090"/>
              <a:lumOff val="-69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Russia</a:t>
          </a:r>
          <a:endParaRPr lang="ru-RU" sz="2100" kern="1200" dirty="0"/>
        </a:p>
        <a:p>
          <a:pPr marL="228600" lvl="1" indent="-228600" algn="l" defTabSz="933450">
            <a:lnSpc>
              <a:spcPct val="90000"/>
            </a:lnSpc>
            <a:spcBef>
              <a:spcPct val="0"/>
            </a:spcBef>
            <a:spcAft>
              <a:spcPct val="15000"/>
            </a:spcAft>
            <a:buChar char="••"/>
          </a:pPr>
          <a:r>
            <a:rPr lang="en-US" sz="2100" kern="1200" dirty="0" smtClean="0"/>
            <a:t>China</a:t>
          </a:r>
          <a:endParaRPr lang="ru-RU" sz="2100" kern="1200" dirty="0"/>
        </a:p>
      </dsp:txBody>
      <dsp:txXfrm>
        <a:off x="3835937" y="1695054"/>
        <a:ext cx="3364826" cy="1268190"/>
      </dsp:txXfrm>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49689" y="1"/>
            <a:ext cx="2946400" cy="496889"/>
          </a:xfrm>
          <a:prstGeom prst="rect">
            <a:avLst/>
          </a:prstGeom>
        </p:spPr>
        <p:txBody>
          <a:bodyPr vert="horz" lIns="91440" tIns="45720" rIns="91440" bIns="45720" rtlCol="0"/>
          <a:lstStyle>
            <a:lvl1pPr algn="r">
              <a:defRPr sz="1200"/>
            </a:lvl1pPr>
          </a:lstStyle>
          <a:p>
            <a:pPr>
              <a:defRPr/>
            </a:pPr>
            <a:fld id="{454D4B78-923B-4789-8600-0F688B7DB5C4}" type="datetimeFigureOut">
              <a:rPr lang="ru-RU"/>
              <a:pPr>
                <a:defRPr/>
              </a:pPr>
              <a:t>15.06.2014</a:t>
            </a:fld>
            <a:endParaRPr lang="ru-RU"/>
          </a:p>
        </p:txBody>
      </p:sp>
      <p:sp>
        <p:nvSpPr>
          <p:cNvPr id="4" name="Нижний колонтитул 3"/>
          <p:cNvSpPr>
            <a:spLocks noGrp="1"/>
          </p:cNvSpPr>
          <p:nvPr>
            <p:ph type="ftr" sz="quarter" idx="2"/>
          </p:nvPr>
        </p:nvSpPr>
        <p:spPr>
          <a:xfrm>
            <a:off x="0" y="9428164"/>
            <a:ext cx="2946400" cy="496887"/>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49689" y="9428164"/>
            <a:ext cx="2946400" cy="496887"/>
          </a:xfrm>
          <a:prstGeom prst="rect">
            <a:avLst/>
          </a:prstGeom>
        </p:spPr>
        <p:txBody>
          <a:bodyPr vert="horz" lIns="91440" tIns="45720" rIns="91440" bIns="45720" rtlCol="0" anchor="b"/>
          <a:lstStyle>
            <a:lvl1pPr algn="r">
              <a:defRPr sz="1200"/>
            </a:lvl1pPr>
          </a:lstStyle>
          <a:p>
            <a:pPr>
              <a:defRPr/>
            </a:pPr>
            <a:fld id="{7E6AB4B2-5E6D-4561-A1AE-12550AE0BBA6}" type="slidenum">
              <a:rPr lang="ru-RU"/>
              <a:pPr>
                <a:defRPr/>
              </a:pPr>
              <a:t>‹#›</a:t>
            </a:fld>
            <a:endParaRPr lang="ru-RU"/>
          </a:p>
        </p:txBody>
      </p:sp>
    </p:spTree>
    <p:extLst>
      <p:ext uri="{BB962C8B-B14F-4D97-AF65-F5344CB8AC3E}">
        <p14:creationId xmlns:p14="http://schemas.microsoft.com/office/powerpoint/2010/main" val="33754784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F712C59-39B2-4152-B2F4-72DFBD99BAC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EAD0FC7-FBEA-4CBE-9D7B-740759FD50E2}"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56E88B2-5AF9-4075-BE39-2F8D21C9F04E}"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37B8E0F-11BD-4A90-8FA4-0140839954E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6491346F-6171-43BC-A7DA-C88C9B673D0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C8FE424E-F309-436B-98D3-3CA477B76FF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D950D8F-883C-460F-81FC-03F90B962D78}"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C797E2B-BDF0-43D4-8014-1D13FD98ABF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73DB9C4-1B12-4CB9-9468-EAB3D433D0C1}"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F75C71F-57D9-4A7F-BC8C-541695E6D5E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F37353F-0AB7-4178-8430-5A1F3F6574EF}"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AAC02DF4-F151-4B84-9FE8-174ED182DBE9}"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506ED3F-D54B-4A21-B7C6-852B30EFE2EE}"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38" r:id="rId1"/>
    <p:sldLayoutId id="2147483737" r:id="rId2"/>
    <p:sldLayoutId id="2147483736" r:id="rId3"/>
    <p:sldLayoutId id="2147483735" r:id="rId4"/>
    <p:sldLayoutId id="2147483734" r:id="rId5"/>
    <p:sldLayoutId id="2147483733" r:id="rId6"/>
    <p:sldLayoutId id="2147483732" r:id="rId7"/>
    <p:sldLayoutId id="2147483731" r:id="rId8"/>
    <p:sldLayoutId id="2147483730" r:id="rId9"/>
    <p:sldLayoutId id="2147483729" r:id="rId10"/>
    <p:sldLayoutId id="2147483728" r:id="rId11"/>
    <p:sldLayoutId id="2147483727" r:id="rId12"/>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hyperlink" Target="http://www.lawcongress.ru/" TargetMode="External"/><Relationship Id="rId7" Type="http://schemas.openxmlformats.org/officeDocument/2006/relationships/diagramQuickStyle" Target="../diagrams/quickStyle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jpe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www.lawcongress.ru/" TargetMode="Externa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hyperlink" Target="http://www.lawcongress.ru/" TargetMode="External"/><Relationship Id="rId7" Type="http://schemas.openxmlformats.org/officeDocument/2006/relationships/diagramQuickStyle" Target="../diagrams/quickStyle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jpe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hyperlink" Target="http://www.lawcongress.ru/"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Группа 6"/>
          <p:cNvGrpSpPr>
            <a:grpSpLocks/>
          </p:cNvGrpSpPr>
          <p:nvPr/>
        </p:nvGrpSpPr>
        <p:grpSpPr bwMode="auto">
          <a:xfrm>
            <a:off x="2357438" y="285750"/>
            <a:ext cx="4071937" cy="476250"/>
            <a:chOff x="285720" y="285728"/>
            <a:chExt cx="4071946" cy="476250"/>
          </a:xfrm>
        </p:grpSpPr>
        <p:pic>
          <p:nvPicPr>
            <p:cNvPr id="15364"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15365"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
        <p:nvSpPr>
          <p:cNvPr id="15362" name="Подзаголовок 2"/>
          <p:cNvSpPr>
            <a:spLocks/>
          </p:cNvSpPr>
          <p:nvPr/>
        </p:nvSpPr>
        <p:spPr bwMode="auto">
          <a:xfrm>
            <a:off x="1042988" y="2276475"/>
            <a:ext cx="6400800" cy="1655763"/>
          </a:xfrm>
          <a:prstGeom prst="rect">
            <a:avLst/>
          </a:prstGeom>
          <a:noFill/>
          <a:ln w="9525">
            <a:noFill/>
            <a:miter lim="800000"/>
            <a:headEnd/>
            <a:tailEnd/>
          </a:ln>
        </p:spPr>
        <p:txBody>
          <a:bodyPr/>
          <a:lstStyle/>
          <a:p>
            <a:pPr algn="ctr">
              <a:spcBef>
                <a:spcPct val="20000"/>
              </a:spcBef>
              <a:buFont typeface="Arial" charset="0"/>
              <a:buNone/>
            </a:pPr>
            <a:r>
              <a:rPr lang="en-US" sz="2800" b="1"/>
              <a:t>Tax Information Exchange: approach of the Member States of the BRICS</a:t>
            </a:r>
            <a:endParaRPr lang="ru-RU" sz="2800" b="1">
              <a:latin typeface="Arial" charset="0"/>
            </a:endParaRPr>
          </a:p>
        </p:txBody>
      </p:sp>
      <p:sp>
        <p:nvSpPr>
          <p:cNvPr id="15363" name="TextBox 3"/>
          <p:cNvSpPr txBox="1">
            <a:spLocks noChangeArrowheads="1"/>
          </p:cNvSpPr>
          <p:nvPr/>
        </p:nvSpPr>
        <p:spPr bwMode="auto">
          <a:xfrm>
            <a:off x="1339850" y="5194300"/>
            <a:ext cx="5942013" cy="862013"/>
          </a:xfrm>
          <a:prstGeom prst="rect">
            <a:avLst/>
          </a:prstGeom>
          <a:noFill/>
          <a:ln w="9525">
            <a:noFill/>
            <a:miter lim="800000"/>
            <a:headEnd/>
            <a:tailEnd/>
          </a:ln>
        </p:spPr>
        <p:txBody>
          <a:bodyPr wrap="none">
            <a:spAutoFit/>
          </a:bodyPr>
          <a:lstStyle/>
          <a:p>
            <a:pPr algn="ctr"/>
            <a:r>
              <a:rPr lang="en-US" b="1"/>
              <a:t>Pustovalov Evgeny</a:t>
            </a:r>
            <a:r>
              <a:rPr lang="ru-RU" b="1"/>
              <a:t/>
            </a:r>
            <a:br>
              <a:rPr lang="ru-RU" b="1"/>
            </a:br>
            <a:r>
              <a:rPr lang="en-US" sz="1600"/>
              <a:t>Eurasian Research Centre for Comparative and International Tax Law</a:t>
            </a:r>
            <a:r>
              <a:rPr lang="ru-RU" sz="1600"/>
              <a:t>, </a:t>
            </a:r>
            <a:endParaRPr lang="en-US" sz="1600"/>
          </a:p>
          <a:p>
            <a:pPr algn="ctr"/>
            <a:r>
              <a:rPr lang="en-US" sz="1600"/>
              <a:t>the Department of financial law of the Urals State Academy of Law</a:t>
            </a:r>
            <a:endParaRPr lang="ru-RU" sz="160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Группа 6"/>
          <p:cNvGrpSpPr>
            <a:grpSpLocks/>
          </p:cNvGrpSpPr>
          <p:nvPr/>
        </p:nvGrpSpPr>
        <p:grpSpPr bwMode="auto">
          <a:xfrm>
            <a:off x="2339975" y="260350"/>
            <a:ext cx="4071938" cy="476250"/>
            <a:chOff x="285720" y="285728"/>
            <a:chExt cx="4071946" cy="476250"/>
          </a:xfrm>
        </p:grpSpPr>
        <p:pic>
          <p:nvPicPr>
            <p:cNvPr id="16432"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16433"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graphicFrame>
        <p:nvGraphicFramePr>
          <p:cNvPr id="3" name="Объект 2"/>
          <p:cNvGraphicFramePr>
            <a:graphicFrameLocks noGrp="1"/>
          </p:cNvGraphicFramePr>
          <p:nvPr>
            <p:ph idx="1"/>
          </p:nvPr>
        </p:nvGraphicFramePr>
        <p:xfrm>
          <a:off x="96838" y="1700213"/>
          <a:ext cx="8229600" cy="4082752"/>
        </p:xfrm>
        <a:graphic>
          <a:graphicData uri="http://schemas.openxmlformats.org/drawingml/2006/table">
            <a:tbl>
              <a:tblPr firstRow="1" bandRow="1">
                <a:tableStyleId>{5C22544A-7EE6-4342-B048-85BDC9FD1C3A}</a:tableStyleId>
              </a:tblPr>
              <a:tblGrid>
                <a:gridCol w="2232248"/>
                <a:gridCol w="1296144"/>
                <a:gridCol w="1224136"/>
                <a:gridCol w="1080120"/>
                <a:gridCol w="1296144"/>
                <a:gridCol w="1100808"/>
              </a:tblGrid>
              <a:tr h="792088">
                <a:tc>
                  <a:txBody>
                    <a:bodyPr/>
                    <a:lstStyle/>
                    <a:p>
                      <a:endParaRPr lang="ru-RU" dirty="0"/>
                    </a:p>
                  </a:txBody>
                  <a:tcPr anchor="ctr"/>
                </a:tc>
                <a:tc>
                  <a:txBody>
                    <a:bodyPr/>
                    <a:lstStyle/>
                    <a:p>
                      <a:pPr algn="ctr"/>
                      <a:r>
                        <a:rPr lang="en-US" dirty="0" smtClean="0"/>
                        <a:t>Brazil</a:t>
                      </a:r>
                      <a:endParaRPr lang="ru-RU" dirty="0"/>
                    </a:p>
                  </a:txBody>
                  <a:tcPr anchor="ctr"/>
                </a:tc>
                <a:tc>
                  <a:txBody>
                    <a:bodyPr/>
                    <a:lstStyle/>
                    <a:p>
                      <a:pPr algn="ctr"/>
                      <a:r>
                        <a:rPr lang="en-US" dirty="0" smtClean="0"/>
                        <a:t>Russia</a:t>
                      </a:r>
                      <a:endParaRPr lang="ru-RU" dirty="0"/>
                    </a:p>
                  </a:txBody>
                  <a:tcPr anchor="ctr"/>
                </a:tc>
                <a:tc>
                  <a:txBody>
                    <a:bodyPr/>
                    <a:lstStyle/>
                    <a:p>
                      <a:pPr algn="ctr"/>
                      <a:r>
                        <a:rPr lang="en-US" dirty="0" smtClean="0"/>
                        <a:t>India</a:t>
                      </a:r>
                      <a:endParaRPr lang="ru-RU" dirty="0"/>
                    </a:p>
                  </a:txBody>
                  <a:tcPr anchor="ctr"/>
                </a:tc>
                <a:tc>
                  <a:txBody>
                    <a:bodyPr/>
                    <a:lstStyle/>
                    <a:p>
                      <a:pPr algn="ctr"/>
                      <a:r>
                        <a:rPr lang="en-US" dirty="0" smtClean="0"/>
                        <a:t>China</a:t>
                      </a:r>
                      <a:endParaRPr lang="ru-RU" dirty="0"/>
                    </a:p>
                  </a:txBody>
                  <a:tcPr anchor="ctr"/>
                </a:tc>
                <a:tc>
                  <a:txBody>
                    <a:bodyPr/>
                    <a:lstStyle/>
                    <a:p>
                      <a:pPr algn="ctr"/>
                      <a:r>
                        <a:rPr lang="en-US" dirty="0" smtClean="0"/>
                        <a:t>South</a:t>
                      </a:r>
                      <a:r>
                        <a:rPr lang="en-US" baseline="0" dirty="0" smtClean="0"/>
                        <a:t> Africa</a:t>
                      </a:r>
                      <a:endParaRPr lang="ru-RU" dirty="0"/>
                    </a:p>
                  </a:txBody>
                  <a:tcPr anchor="ctr"/>
                </a:tc>
              </a:tr>
              <a:tr h="792088">
                <a:tc>
                  <a:txBody>
                    <a:bodyPr/>
                    <a:lstStyle/>
                    <a:p>
                      <a:pPr algn="ctr"/>
                      <a:r>
                        <a:rPr lang="en-US" b="1" dirty="0" smtClean="0"/>
                        <a:t>DTC meets OECD standard</a:t>
                      </a:r>
                      <a:endParaRPr lang="ru-RU" b="1" dirty="0"/>
                    </a:p>
                  </a:txBody>
                  <a:tcPr anchor="ctr"/>
                </a:tc>
                <a:tc>
                  <a:txBody>
                    <a:bodyPr/>
                    <a:lstStyle/>
                    <a:p>
                      <a:pPr algn="ctr"/>
                      <a:r>
                        <a:rPr lang="en-US" dirty="0" smtClean="0"/>
                        <a:t>18</a:t>
                      </a:r>
                      <a:endParaRPr lang="ru-RU" dirty="0"/>
                    </a:p>
                  </a:txBody>
                  <a:tcPr anchor="ctr"/>
                </a:tc>
                <a:tc>
                  <a:txBody>
                    <a:bodyPr/>
                    <a:lstStyle/>
                    <a:p>
                      <a:pPr algn="ctr"/>
                      <a:r>
                        <a:rPr lang="en-US" dirty="0" smtClean="0"/>
                        <a:t>37</a:t>
                      </a:r>
                      <a:endParaRPr lang="ru-RU" dirty="0"/>
                    </a:p>
                  </a:txBody>
                  <a:tcPr anchor="ctr"/>
                </a:tc>
                <a:tc>
                  <a:txBody>
                    <a:bodyPr/>
                    <a:lstStyle/>
                    <a:p>
                      <a:pPr algn="ctr"/>
                      <a:r>
                        <a:rPr lang="en-US" dirty="0" smtClean="0"/>
                        <a:t>49</a:t>
                      </a:r>
                      <a:endParaRPr lang="ru-RU" dirty="0"/>
                    </a:p>
                  </a:txBody>
                  <a:tcPr anchor="ctr"/>
                </a:tc>
                <a:tc>
                  <a:txBody>
                    <a:bodyPr/>
                    <a:lstStyle/>
                    <a:p>
                      <a:pPr algn="ctr"/>
                      <a:r>
                        <a:rPr lang="en-US" dirty="0" smtClean="0"/>
                        <a:t>54</a:t>
                      </a:r>
                      <a:endParaRPr lang="ru-RU" dirty="0"/>
                    </a:p>
                  </a:txBody>
                  <a:tcPr anchor="ctr"/>
                </a:tc>
                <a:tc>
                  <a:txBody>
                    <a:bodyPr/>
                    <a:lstStyle/>
                    <a:p>
                      <a:pPr algn="ctr"/>
                      <a:r>
                        <a:rPr lang="en-US" dirty="0" smtClean="0"/>
                        <a:t>41</a:t>
                      </a:r>
                      <a:endParaRPr lang="ru-RU" dirty="0"/>
                    </a:p>
                  </a:txBody>
                  <a:tcPr anchor="ctr"/>
                </a:tc>
              </a:tr>
              <a:tr h="792088">
                <a:tc>
                  <a:txBody>
                    <a:bodyPr/>
                    <a:lstStyle/>
                    <a:p>
                      <a:pPr algn="ctr"/>
                      <a:r>
                        <a:rPr lang="en-US" b="1" dirty="0" smtClean="0"/>
                        <a:t>DTC doesn’t meet</a:t>
                      </a:r>
                      <a:r>
                        <a:rPr lang="en-US" b="1" baseline="0" dirty="0" smtClean="0"/>
                        <a:t> OECD standard or wasn’t reviewed</a:t>
                      </a:r>
                      <a:endParaRPr lang="ru-RU" b="1" dirty="0"/>
                    </a:p>
                  </a:txBody>
                  <a:tcPr anchor="ctr"/>
                </a:tc>
                <a:tc>
                  <a:txBody>
                    <a:bodyPr/>
                    <a:lstStyle/>
                    <a:p>
                      <a:pPr algn="ctr"/>
                      <a:r>
                        <a:rPr lang="en-US" dirty="0" smtClean="0"/>
                        <a:t>15</a:t>
                      </a:r>
                      <a:endParaRPr lang="ru-RU" dirty="0"/>
                    </a:p>
                  </a:txBody>
                  <a:tcPr anchor="ctr"/>
                </a:tc>
                <a:tc>
                  <a:txBody>
                    <a:bodyPr/>
                    <a:lstStyle/>
                    <a:p>
                      <a:pPr algn="ctr"/>
                      <a:r>
                        <a:rPr lang="en-US" dirty="0" smtClean="0"/>
                        <a:t>52</a:t>
                      </a:r>
                      <a:endParaRPr lang="ru-RU" dirty="0"/>
                    </a:p>
                  </a:txBody>
                  <a:tcPr anchor="ctr"/>
                </a:tc>
                <a:tc>
                  <a:txBody>
                    <a:bodyPr/>
                    <a:lstStyle/>
                    <a:p>
                      <a:pPr algn="ctr"/>
                      <a:r>
                        <a:rPr lang="en-US" dirty="0" smtClean="0"/>
                        <a:t>52</a:t>
                      </a:r>
                      <a:endParaRPr lang="ru-RU" dirty="0"/>
                    </a:p>
                  </a:txBody>
                  <a:tcPr anchor="ctr"/>
                </a:tc>
                <a:tc>
                  <a:txBody>
                    <a:bodyPr/>
                    <a:lstStyle/>
                    <a:p>
                      <a:pPr algn="ctr"/>
                      <a:r>
                        <a:rPr lang="en-US" dirty="0" smtClean="0"/>
                        <a:t>51</a:t>
                      </a:r>
                      <a:endParaRPr lang="ru-RU" dirty="0"/>
                    </a:p>
                  </a:txBody>
                  <a:tcPr anchor="ctr"/>
                </a:tc>
                <a:tc>
                  <a:txBody>
                    <a:bodyPr/>
                    <a:lstStyle/>
                    <a:p>
                      <a:pPr algn="ctr"/>
                      <a:r>
                        <a:rPr lang="en-US" dirty="0" smtClean="0"/>
                        <a:t>37</a:t>
                      </a:r>
                      <a:endParaRPr lang="ru-RU" dirty="0"/>
                    </a:p>
                  </a:txBody>
                  <a:tcPr anchor="ctr"/>
                </a:tc>
              </a:tr>
              <a:tr h="792088">
                <a:tc>
                  <a:txBody>
                    <a:bodyPr/>
                    <a:lstStyle/>
                    <a:p>
                      <a:pPr algn="ctr"/>
                      <a:r>
                        <a:rPr lang="en-US" b="1" dirty="0" smtClean="0"/>
                        <a:t>TIEA</a:t>
                      </a:r>
                      <a:endParaRPr lang="ru-RU" b="1" dirty="0"/>
                    </a:p>
                  </a:txBody>
                  <a:tcPr anchor="ctr"/>
                </a:tc>
                <a:tc>
                  <a:txBody>
                    <a:bodyPr/>
                    <a:lstStyle/>
                    <a:p>
                      <a:pPr algn="ctr"/>
                      <a:r>
                        <a:rPr lang="en-US" dirty="0" smtClean="0"/>
                        <a:t>7</a:t>
                      </a:r>
                      <a:endParaRPr lang="ru-RU" dirty="0"/>
                    </a:p>
                  </a:txBody>
                  <a:tcPr anchor="ctr"/>
                </a:tc>
                <a:tc>
                  <a:txBody>
                    <a:bodyPr/>
                    <a:lstStyle/>
                    <a:p>
                      <a:pPr algn="ctr"/>
                      <a:r>
                        <a:rPr lang="en-US" dirty="0" smtClean="0"/>
                        <a:t>0</a:t>
                      </a:r>
                      <a:endParaRPr lang="ru-RU" dirty="0"/>
                    </a:p>
                  </a:txBody>
                  <a:tcPr anchor="ctr">
                    <a:solidFill>
                      <a:srgbClr val="00B050"/>
                    </a:solidFill>
                  </a:tcPr>
                </a:tc>
                <a:tc>
                  <a:txBody>
                    <a:bodyPr/>
                    <a:lstStyle/>
                    <a:p>
                      <a:pPr algn="ctr"/>
                      <a:r>
                        <a:rPr lang="en-US" dirty="0" smtClean="0"/>
                        <a:t>15</a:t>
                      </a:r>
                      <a:endParaRPr lang="ru-RU" dirty="0"/>
                    </a:p>
                  </a:txBody>
                  <a:tcPr anchor="ctr"/>
                </a:tc>
                <a:tc>
                  <a:txBody>
                    <a:bodyPr/>
                    <a:lstStyle/>
                    <a:p>
                      <a:pPr algn="ctr"/>
                      <a:r>
                        <a:rPr lang="en-US" dirty="0" smtClean="0"/>
                        <a:t>9</a:t>
                      </a:r>
                      <a:endParaRPr lang="ru-RU" dirty="0"/>
                    </a:p>
                  </a:txBody>
                  <a:tcPr anchor="ctr"/>
                </a:tc>
                <a:tc>
                  <a:txBody>
                    <a:bodyPr/>
                    <a:lstStyle/>
                    <a:p>
                      <a:pPr algn="ctr"/>
                      <a:r>
                        <a:rPr lang="en-US" dirty="0" smtClean="0"/>
                        <a:t>16</a:t>
                      </a:r>
                      <a:endParaRPr lang="ru-RU" dirty="0"/>
                    </a:p>
                  </a:txBody>
                  <a:tcPr anchor="ctr"/>
                </a:tc>
              </a:tr>
              <a:tr h="792088">
                <a:tc>
                  <a:txBody>
                    <a:bodyPr/>
                    <a:lstStyle/>
                    <a:p>
                      <a:pPr algn="ctr"/>
                      <a:r>
                        <a:rPr lang="en-US" b="1" dirty="0" smtClean="0"/>
                        <a:t>Total amount</a:t>
                      </a:r>
                      <a:endParaRPr lang="ru-RU" b="1" dirty="0"/>
                    </a:p>
                  </a:txBody>
                  <a:tcPr anchor="ctr"/>
                </a:tc>
                <a:tc>
                  <a:txBody>
                    <a:bodyPr/>
                    <a:lstStyle/>
                    <a:p>
                      <a:pPr algn="ctr"/>
                      <a:r>
                        <a:rPr lang="en-US" dirty="0" smtClean="0"/>
                        <a:t>40</a:t>
                      </a:r>
                      <a:endParaRPr lang="ru-RU" dirty="0"/>
                    </a:p>
                  </a:txBody>
                  <a:tcPr anchor="ctr">
                    <a:solidFill>
                      <a:srgbClr val="00B050"/>
                    </a:solidFill>
                  </a:tcPr>
                </a:tc>
                <a:tc>
                  <a:txBody>
                    <a:bodyPr/>
                    <a:lstStyle/>
                    <a:p>
                      <a:pPr algn="ctr"/>
                      <a:r>
                        <a:rPr lang="en-US" dirty="0" smtClean="0"/>
                        <a:t>89</a:t>
                      </a:r>
                      <a:endParaRPr lang="ru-RU" dirty="0"/>
                    </a:p>
                  </a:txBody>
                  <a:tcPr anchor="ctr"/>
                </a:tc>
                <a:tc>
                  <a:txBody>
                    <a:bodyPr/>
                    <a:lstStyle/>
                    <a:p>
                      <a:pPr algn="ctr"/>
                      <a:r>
                        <a:rPr lang="en-US" dirty="0" smtClean="0"/>
                        <a:t>116</a:t>
                      </a:r>
                      <a:endParaRPr lang="ru-RU" dirty="0"/>
                    </a:p>
                  </a:txBody>
                  <a:tcPr anchor="ctr"/>
                </a:tc>
                <a:tc>
                  <a:txBody>
                    <a:bodyPr/>
                    <a:lstStyle/>
                    <a:p>
                      <a:pPr algn="ctr"/>
                      <a:r>
                        <a:rPr lang="en-US" dirty="0" smtClean="0"/>
                        <a:t>114</a:t>
                      </a:r>
                      <a:endParaRPr lang="ru-RU" dirty="0"/>
                    </a:p>
                  </a:txBody>
                  <a:tcPr anchor="ctr"/>
                </a:tc>
                <a:tc>
                  <a:txBody>
                    <a:bodyPr/>
                    <a:lstStyle/>
                    <a:p>
                      <a:pPr algn="ctr"/>
                      <a:r>
                        <a:rPr lang="en-US" dirty="0" smtClean="0"/>
                        <a:t>94</a:t>
                      </a:r>
                      <a:endParaRPr lang="ru-RU" dirty="0"/>
                    </a:p>
                  </a:txBody>
                  <a:tcPr anchor="ctr"/>
                </a:tc>
              </a:tr>
            </a:tbl>
          </a:graphicData>
        </a:graphic>
      </p:graphicFrame>
      <p:sp>
        <p:nvSpPr>
          <p:cNvPr id="16430" name="Прямоугольник 3"/>
          <p:cNvSpPr>
            <a:spLocks noChangeArrowheads="1"/>
          </p:cNvSpPr>
          <p:nvPr/>
        </p:nvSpPr>
        <p:spPr bwMode="auto">
          <a:xfrm>
            <a:off x="250825" y="962025"/>
            <a:ext cx="7921625" cy="460375"/>
          </a:xfrm>
          <a:prstGeom prst="rect">
            <a:avLst/>
          </a:prstGeom>
          <a:noFill/>
          <a:ln w="9525">
            <a:noFill/>
            <a:miter lim="800000"/>
            <a:headEnd/>
            <a:tailEnd/>
          </a:ln>
        </p:spPr>
        <p:txBody>
          <a:bodyPr>
            <a:spAutoFit/>
          </a:bodyPr>
          <a:lstStyle/>
          <a:p>
            <a:pPr algn="ctr"/>
            <a:r>
              <a:rPr lang="en-US" sz="2400" b="1" dirty="0"/>
              <a:t>Network of agreements for exchange of tax </a:t>
            </a:r>
            <a:r>
              <a:rPr lang="en-US" sz="2400" b="1" dirty="0" smtClean="0"/>
              <a:t>information (</a:t>
            </a:r>
            <a:r>
              <a:rPr lang="ru-RU" sz="2400" b="1" dirty="0" smtClean="0"/>
              <a:t>*)</a:t>
            </a:r>
            <a:endParaRPr lang="en-US" sz="2400" b="1" dirty="0"/>
          </a:p>
        </p:txBody>
      </p:sp>
      <p:sp>
        <p:nvSpPr>
          <p:cNvPr id="16431" name="Прямоугольник 4"/>
          <p:cNvSpPr>
            <a:spLocks noChangeArrowheads="1"/>
          </p:cNvSpPr>
          <p:nvPr/>
        </p:nvSpPr>
        <p:spPr bwMode="auto">
          <a:xfrm>
            <a:off x="4787900" y="5867400"/>
            <a:ext cx="3455988" cy="369888"/>
          </a:xfrm>
          <a:prstGeom prst="rect">
            <a:avLst/>
          </a:prstGeom>
          <a:noFill/>
          <a:ln w="9525">
            <a:noFill/>
            <a:miter lim="800000"/>
            <a:headEnd/>
            <a:tailEnd/>
          </a:ln>
        </p:spPr>
        <p:txBody>
          <a:bodyPr>
            <a:spAutoFit/>
          </a:bodyPr>
          <a:lstStyle/>
          <a:p>
            <a:r>
              <a:rPr lang="en-US"/>
              <a:t>* according to the Global Forum</a:t>
            </a: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Группа 6"/>
          <p:cNvGrpSpPr>
            <a:grpSpLocks/>
          </p:cNvGrpSpPr>
          <p:nvPr/>
        </p:nvGrpSpPr>
        <p:grpSpPr bwMode="auto">
          <a:xfrm>
            <a:off x="2339975" y="260350"/>
            <a:ext cx="4071938" cy="476250"/>
            <a:chOff x="285720" y="285728"/>
            <a:chExt cx="4071946" cy="476250"/>
          </a:xfrm>
        </p:grpSpPr>
        <p:pic>
          <p:nvPicPr>
            <p:cNvPr id="22532"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2533"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
        <p:nvSpPr>
          <p:cNvPr id="22530" name="Объект 1"/>
          <p:cNvSpPr>
            <a:spLocks noGrp="1"/>
          </p:cNvSpPr>
          <p:nvPr>
            <p:ph idx="1"/>
          </p:nvPr>
        </p:nvSpPr>
        <p:spPr>
          <a:xfrm>
            <a:off x="468313" y="1052513"/>
            <a:ext cx="7920037" cy="5040312"/>
          </a:xfrm>
        </p:spPr>
        <p:txBody>
          <a:bodyPr/>
          <a:lstStyle/>
          <a:p>
            <a:pPr marL="0" indent="0" algn="ctr">
              <a:buFont typeface="Arial" charset="0"/>
              <a:buNone/>
            </a:pPr>
            <a:r>
              <a:rPr lang="en-US" b="1" smtClean="0"/>
              <a:t>Convention on Mutual Administrative Assistance in Tax Matters</a:t>
            </a:r>
          </a:p>
          <a:p>
            <a:pPr marL="0" indent="0">
              <a:buFont typeface="Arial" charset="0"/>
              <a:buNone/>
            </a:pPr>
            <a:endParaRPr lang="ru-RU" smtClean="0"/>
          </a:p>
        </p:txBody>
      </p:sp>
      <p:graphicFrame>
        <p:nvGraphicFramePr>
          <p:cNvPr id="3" name="Схема 2"/>
          <p:cNvGraphicFramePr/>
          <p:nvPr/>
        </p:nvGraphicFramePr>
        <p:xfrm>
          <a:off x="395536" y="2132856"/>
          <a:ext cx="7560840" cy="37039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Объект 2"/>
          <p:cNvSpPr>
            <a:spLocks noGrp="1"/>
          </p:cNvSpPr>
          <p:nvPr>
            <p:ph idx="1"/>
          </p:nvPr>
        </p:nvSpPr>
        <p:spPr>
          <a:xfrm>
            <a:off x="250825" y="908050"/>
            <a:ext cx="8229600" cy="5257800"/>
          </a:xfrm>
        </p:spPr>
        <p:txBody>
          <a:bodyPr/>
          <a:lstStyle/>
          <a:p>
            <a:pPr marL="0" indent="0">
              <a:buFont typeface="Arial" charset="0"/>
              <a:buNone/>
            </a:pPr>
            <a:r>
              <a:rPr lang="en-US" b="1" dirty="0" smtClean="0"/>
              <a:t>10 essential elements of </a:t>
            </a:r>
            <a:r>
              <a:rPr lang="en-US" b="1" dirty="0" smtClean="0"/>
              <a:t>the </a:t>
            </a:r>
            <a:r>
              <a:rPr lang="en-US" b="1" dirty="0" smtClean="0"/>
              <a:t>OECD </a:t>
            </a:r>
            <a:r>
              <a:rPr lang="en-US" b="1" dirty="0" smtClean="0"/>
              <a:t>standard:</a:t>
            </a:r>
          </a:p>
          <a:p>
            <a:pPr marL="0" indent="0">
              <a:buFont typeface="Arial" charset="0"/>
              <a:buNone/>
            </a:pPr>
            <a:endParaRPr lang="en-US" sz="2400" b="1" u="sng" dirty="0" smtClean="0"/>
          </a:p>
          <a:p>
            <a:pPr marL="0" indent="0">
              <a:buFont typeface="Arial" charset="0"/>
              <a:buNone/>
            </a:pPr>
            <a:r>
              <a:rPr lang="en-US" sz="2400" b="1" u="sng" dirty="0" smtClean="0"/>
              <a:t>A. AVAILABILITY OF INFORMATION</a:t>
            </a:r>
          </a:p>
          <a:p>
            <a:pPr marL="0" indent="0">
              <a:buFont typeface="Arial" charset="0"/>
              <a:buNone/>
            </a:pPr>
            <a:endParaRPr lang="en-US" sz="2400" dirty="0" smtClean="0"/>
          </a:p>
          <a:p>
            <a:pPr marL="0" indent="0">
              <a:buFont typeface="Arial" charset="0"/>
              <a:buNone/>
            </a:pPr>
            <a:r>
              <a:rPr lang="en-US" sz="2400" b="1" dirty="0" smtClean="0"/>
              <a:t>A.1. </a:t>
            </a:r>
            <a:r>
              <a:rPr lang="en-US" sz="2400" dirty="0" smtClean="0"/>
              <a:t>Jurisdictions should ensure that ownership and identity information for all relevant entities and arrangements is available to their competent authorities.</a:t>
            </a:r>
          </a:p>
          <a:p>
            <a:pPr marL="0" indent="0">
              <a:buFont typeface="Arial" charset="0"/>
              <a:buNone/>
            </a:pPr>
            <a:r>
              <a:rPr lang="en-US" sz="2400" b="1" dirty="0" smtClean="0"/>
              <a:t>A.2</a:t>
            </a:r>
            <a:r>
              <a:rPr lang="en-US" sz="2400" b="1" dirty="0" smtClean="0"/>
              <a:t>. </a:t>
            </a:r>
            <a:r>
              <a:rPr lang="en-US" sz="2400" dirty="0" smtClean="0"/>
              <a:t>Jurisdictions should ensure that reliable accounting records are kept for all relevant entities and arrangements.</a:t>
            </a:r>
          </a:p>
          <a:p>
            <a:pPr marL="0" indent="0">
              <a:buFont typeface="Arial" charset="0"/>
              <a:buNone/>
            </a:pPr>
            <a:r>
              <a:rPr lang="en-US" sz="2400" b="1" dirty="0" smtClean="0"/>
              <a:t>A.3.</a:t>
            </a:r>
            <a:r>
              <a:rPr lang="en-US" sz="2400" dirty="0" smtClean="0"/>
              <a:t> Banking information should be available for all account holders.</a:t>
            </a:r>
          </a:p>
          <a:p>
            <a:pPr marL="0" indent="0">
              <a:buFont typeface="Arial" charset="0"/>
              <a:buNone/>
            </a:pPr>
            <a:endParaRPr lang="ru-RU" dirty="0" smtClean="0"/>
          </a:p>
        </p:txBody>
      </p:sp>
      <p:grpSp>
        <p:nvGrpSpPr>
          <p:cNvPr id="17410" name="Группа 6"/>
          <p:cNvGrpSpPr>
            <a:grpSpLocks/>
          </p:cNvGrpSpPr>
          <p:nvPr/>
        </p:nvGrpSpPr>
        <p:grpSpPr bwMode="auto">
          <a:xfrm>
            <a:off x="2357438" y="285750"/>
            <a:ext cx="4071937" cy="476250"/>
            <a:chOff x="285720" y="285728"/>
            <a:chExt cx="4071946" cy="476250"/>
          </a:xfrm>
        </p:grpSpPr>
        <p:pic>
          <p:nvPicPr>
            <p:cNvPr id="17411"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17412"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Объект 2"/>
          <p:cNvSpPr>
            <a:spLocks noGrp="1"/>
          </p:cNvSpPr>
          <p:nvPr>
            <p:ph idx="1"/>
          </p:nvPr>
        </p:nvSpPr>
        <p:spPr>
          <a:xfrm>
            <a:off x="468313" y="1268413"/>
            <a:ext cx="7920037" cy="4525962"/>
          </a:xfrm>
        </p:spPr>
        <p:txBody>
          <a:bodyPr/>
          <a:lstStyle/>
          <a:p>
            <a:pPr marL="0" indent="0">
              <a:buFont typeface="Arial" charset="0"/>
              <a:buNone/>
            </a:pPr>
            <a:r>
              <a:rPr lang="en-US" sz="2400" b="1" u="sng" dirty="0" smtClean="0"/>
              <a:t>B. ACCESS TO INFORMATION</a:t>
            </a:r>
          </a:p>
          <a:p>
            <a:pPr marL="0" indent="0">
              <a:buFont typeface="Arial" charset="0"/>
              <a:buNone/>
            </a:pPr>
            <a:endParaRPr lang="en-US" sz="2400" dirty="0" smtClean="0"/>
          </a:p>
          <a:p>
            <a:pPr marL="0" indent="0">
              <a:buFont typeface="Arial" charset="0"/>
              <a:buNone/>
            </a:pPr>
            <a:r>
              <a:rPr lang="en-US" sz="2400" b="1" dirty="0" smtClean="0"/>
              <a:t>B.1. </a:t>
            </a:r>
            <a:r>
              <a:rPr lang="en-US" sz="2400" dirty="0" smtClean="0"/>
              <a:t>Competent authorities should have the power to obtain and provide information that is the subject of a request under an EOI agreement from any person within their territorial jurisdiction who is in possession or control of such information.</a:t>
            </a:r>
          </a:p>
          <a:p>
            <a:pPr marL="0" indent="0">
              <a:buFont typeface="Arial" charset="0"/>
              <a:buNone/>
            </a:pPr>
            <a:endParaRPr lang="en-US" sz="2400" dirty="0" smtClean="0"/>
          </a:p>
          <a:p>
            <a:pPr marL="0" indent="0">
              <a:buFont typeface="Arial" charset="0"/>
              <a:buNone/>
            </a:pPr>
            <a:r>
              <a:rPr lang="en-US" sz="2400" b="1" dirty="0" smtClean="0"/>
              <a:t>B.2. </a:t>
            </a:r>
            <a:r>
              <a:rPr lang="en-US" sz="2400" dirty="0" smtClean="0"/>
              <a:t>The rights and safeguards that apply to persons in the requested jurisdiction should be compatible with effective exchange of information.</a:t>
            </a:r>
          </a:p>
          <a:p>
            <a:pPr marL="0" indent="0">
              <a:buFont typeface="Arial" charset="0"/>
              <a:buNone/>
            </a:pPr>
            <a:endParaRPr lang="ru-RU" dirty="0" smtClean="0"/>
          </a:p>
        </p:txBody>
      </p:sp>
      <p:grpSp>
        <p:nvGrpSpPr>
          <p:cNvPr id="18434" name="Группа 6"/>
          <p:cNvGrpSpPr>
            <a:grpSpLocks/>
          </p:cNvGrpSpPr>
          <p:nvPr/>
        </p:nvGrpSpPr>
        <p:grpSpPr bwMode="auto">
          <a:xfrm>
            <a:off x="2339975" y="260350"/>
            <a:ext cx="4071938" cy="476250"/>
            <a:chOff x="285720" y="285728"/>
            <a:chExt cx="4071946" cy="476250"/>
          </a:xfrm>
        </p:grpSpPr>
        <p:pic>
          <p:nvPicPr>
            <p:cNvPr id="18435"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18436"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ъект 2"/>
          <p:cNvSpPr>
            <a:spLocks noGrp="1"/>
          </p:cNvSpPr>
          <p:nvPr>
            <p:ph idx="1"/>
          </p:nvPr>
        </p:nvSpPr>
        <p:spPr>
          <a:xfrm>
            <a:off x="395288" y="981075"/>
            <a:ext cx="8137525" cy="4525963"/>
          </a:xfrm>
        </p:spPr>
        <p:txBody>
          <a:bodyPr/>
          <a:lstStyle/>
          <a:p>
            <a:pPr marL="0" indent="0">
              <a:buFont typeface="Arial" charset="0"/>
              <a:buNone/>
            </a:pPr>
            <a:r>
              <a:rPr lang="en-US" sz="2400" b="1" u="sng" smtClean="0"/>
              <a:t>C. EXCHANGING INFORMATION</a:t>
            </a:r>
          </a:p>
          <a:p>
            <a:pPr marL="0" indent="0">
              <a:buFont typeface="Arial" charset="0"/>
              <a:buNone/>
            </a:pPr>
            <a:endParaRPr lang="en-US" sz="2400" b="1" u="sng" smtClean="0"/>
          </a:p>
          <a:p>
            <a:pPr marL="0" indent="0">
              <a:buFont typeface="Arial" charset="0"/>
              <a:buNone/>
            </a:pPr>
            <a:r>
              <a:rPr lang="en-US" sz="2400" b="1" smtClean="0"/>
              <a:t>C.1. </a:t>
            </a:r>
            <a:r>
              <a:rPr lang="en-US" sz="2400" smtClean="0"/>
              <a:t>EOI mechanisms should provide for effective exchange of information.</a:t>
            </a:r>
          </a:p>
          <a:p>
            <a:pPr marL="0" indent="0">
              <a:buFont typeface="Arial" charset="0"/>
              <a:buNone/>
            </a:pPr>
            <a:r>
              <a:rPr lang="en-US" sz="2400" b="1" smtClean="0"/>
              <a:t>C.2. </a:t>
            </a:r>
            <a:r>
              <a:rPr lang="en-US" sz="2400" smtClean="0"/>
              <a:t>The jurisdictions’ network of information exchange mechanisms should cover all relevant partners.</a:t>
            </a:r>
          </a:p>
          <a:p>
            <a:pPr marL="0" indent="0">
              <a:buFont typeface="Arial" charset="0"/>
              <a:buNone/>
            </a:pPr>
            <a:r>
              <a:rPr lang="en-US" sz="2400" b="1" smtClean="0"/>
              <a:t>C.3. </a:t>
            </a:r>
            <a:r>
              <a:rPr lang="en-US" sz="2400" smtClean="0"/>
              <a:t>The jurisdictions’ mechanisms for exchange of information should have adequate provisions to ensure the confidentiality of information received.</a:t>
            </a:r>
          </a:p>
          <a:p>
            <a:pPr marL="0" indent="0">
              <a:buFont typeface="Arial" charset="0"/>
              <a:buNone/>
            </a:pPr>
            <a:r>
              <a:rPr lang="en-US" sz="2400" b="1" smtClean="0"/>
              <a:t>C.4. </a:t>
            </a:r>
            <a:r>
              <a:rPr lang="en-US" sz="2400" smtClean="0"/>
              <a:t>The exchange of information mechanisms should respect the rights and safeguards of taxpayers and third parties</a:t>
            </a:r>
          </a:p>
          <a:p>
            <a:pPr marL="0" indent="0">
              <a:buFont typeface="Arial" charset="0"/>
              <a:buNone/>
            </a:pPr>
            <a:r>
              <a:rPr lang="en-US" sz="2400" b="1" smtClean="0"/>
              <a:t>C.5. </a:t>
            </a:r>
            <a:r>
              <a:rPr lang="en-US" sz="2400" smtClean="0"/>
              <a:t>The jurisdiction should provide information under its network of agreements in a timely manner.</a:t>
            </a:r>
          </a:p>
          <a:p>
            <a:pPr marL="0" indent="0">
              <a:buFont typeface="Arial" charset="0"/>
              <a:buNone/>
            </a:pPr>
            <a:endParaRPr lang="ru-RU" smtClean="0"/>
          </a:p>
        </p:txBody>
      </p:sp>
      <p:grpSp>
        <p:nvGrpSpPr>
          <p:cNvPr id="19458" name="Группа 6"/>
          <p:cNvGrpSpPr>
            <a:grpSpLocks/>
          </p:cNvGrpSpPr>
          <p:nvPr/>
        </p:nvGrpSpPr>
        <p:grpSpPr bwMode="auto">
          <a:xfrm>
            <a:off x="2339975" y="260350"/>
            <a:ext cx="4071938" cy="476250"/>
            <a:chOff x="285720" y="285728"/>
            <a:chExt cx="4071946" cy="476250"/>
          </a:xfrm>
        </p:grpSpPr>
        <p:pic>
          <p:nvPicPr>
            <p:cNvPr id="19459"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19460"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7" name="Группа 6"/>
          <p:cNvGrpSpPr>
            <a:grpSpLocks/>
          </p:cNvGrpSpPr>
          <p:nvPr/>
        </p:nvGrpSpPr>
        <p:grpSpPr bwMode="auto">
          <a:xfrm>
            <a:off x="2339975" y="260350"/>
            <a:ext cx="4071938" cy="476250"/>
            <a:chOff x="285720" y="285728"/>
            <a:chExt cx="4071946" cy="476250"/>
          </a:xfrm>
        </p:grpSpPr>
        <p:pic>
          <p:nvPicPr>
            <p:cNvPr id="31748"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31749"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pic>
        <p:nvPicPr>
          <p:cNvPr id="31769" name="Picture 25"/>
          <p:cNvPicPr>
            <a:picLocks noChangeAspect="1" noChangeArrowheads="1"/>
          </p:cNvPicPr>
          <p:nvPr/>
        </p:nvPicPr>
        <p:blipFill>
          <a:blip r:embed="rId5"/>
          <a:srcRect/>
          <a:stretch>
            <a:fillRect/>
          </a:stretch>
        </p:blipFill>
        <p:spPr bwMode="auto">
          <a:xfrm>
            <a:off x="179388" y="908050"/>
            <a:ext cx="7993062" cy="1333500"/>
          </a:xfrm>
          <a:prstGeom prst="rect">
            <a:avLst/>
          </a:prstGeom>
          <a:noFill/>
          <a:ln w="9525">
            <a:noFill/>
            <a:miter lim="800000"/>
            <a:headEnd/>
            <a:tailEnd/>
          </a:ln>
          <a:effectLst/>
        </p:spPr>
      </p:pic>
      <p:pic>
        <p:nvPicPr>
          <p:cNvPr id="31770" name="Picture 26"/>
          <p:cNvPicPr>
            <a:picLocks noChangeAspect="1" noChangeArrowheads="1"/>
          </p:cNvPicPr>
          <p:nvPr/>
        </p:nvPicPr>
        <p:blipFill>
          <a:blip r:embed="rId6"/>
          <a:srcRect/>
          <a:stretch>
            <a:fillRect/>
          </a:stretch>
        </p:blipFill>
        <p:spPr bwMode="auto">
          <a:xfrm>
            <a:off x="179388" y="2276475"/>
            <a:ext cx="7993062" cy="619125"/>
          </a:xfrm>
          <a:prstGeom prst="rect">
            <a:avLst/>
          </a:prstGeom>
          <a:noFill/>
          <a:ln w="9525">
            <a:noFill/>
            <a:miter lim="800000"/>
            <a:headEnd/>
            <a:tailEnd/>
          </a:ln>
          <a:effectLst/>
        </p:spPr>
      </p:pic>
      <p:pic>
        <p:nvPicPr>
          <p:cNvPr id="31771" name="Picture 27"/>
          <p:cNvPicPr>
            <a:picLocks noChangeAspect="1" noChangeArrowheads="1"/>
          </p:cNvPicPr>
          <p:nvPr/>
        </p:nvPicPr>
        <p:blipFill>
          <a:blip r:embed="rId7"/>
          <a:srcRect/>
          <a:stretch>
            <a:fillRect/>
          </a:stretch>
        </p:blipFill>
        <p:spPr bwMode="auto">
          <a:xfrm>
            <a:off x="179388" y="2924175"/>
            <a:ext cx="7993062" cy="609600"/>
          </a:xfrm>
          <a:prstGeom prst="rect">
            <a:avLst/>
          </a:prstGeom>
          <a:noFill/>
          <a:ln w="9525">
            <a:noFill/>
            <a:miter lim="800000"/>
            <a:headEnd/>
            <a:tailEnd/>
          </a:ln>
          <a:effectLst/>
        </p:spPr>
      </p:pic>
      <p:pic>
        <p:nvPicPr>
          <p:cNvPr id="31772" name="Picture 28"/>
          <p:cNvPicPr>
            <a:picLocks noChangeAspect="1" noChangeArrowheads="1"/>
          </p:cNvPicPr>
          <p:nvPr/>
        </p:nvPicPr>
        <p:blipFill>
          <a:blip r:embed="rId8"/>
          <a:srcRect/>
          <a:stretch>
            <a:fillRect/>
          </a:stretch>
        </p:blipFill>
        <p:spPr bwMode="auto">
          <a:xfrm>
            <a:off x="179388" y="3573463"/>
            <a:ext cx="7993062" cy="609600"/>
          </a:xfrm>
          <a:prstGeom prst="rect">
            <a:avLst/>
          </a:prstGeom>
          <a:noFill/>
          <a:ln w="9525">
            <a:noFill/>
            <a:miter lim="800000"/>
            <a:headEnd/>
            <a:tailEnd/>
          </a:ln>
          <a:effectLst/>
        </p:spPr>
      </p:pic>
      <p:pic>
        <p:nvPicPr>
          <p:cNvPr id="31773" name="Picture 29"/>
          <p:cNvPicPr>
            <a:picLocks noChangeAspect="1" noChangeArrowheads="1"/>
          </p:cNvPicPr>
          <p:nvPr/>
        </p:nvPicPr>
        <p:blipFill>
          <a:blip r:embed="rId9"/>
          <a:srcRect/>
          <a:stretch>
            <a:fillRect/>
          </a:stretch>
        </p:blipFill>
        <p:spPr bwMode="auto">
          <a:xfrm>
            <a:off x="179388" y="4221163"/>
            <a:ext cx="7993062" cy="466725"/>
          </a:xfrm>
          <a:prstGeom prst="rect">
            <a:avLst/>
          </a:prstGeom>
          <a:noFill/>
          <a:ln w="9525">
            <a:noFill/>
            <a:miter lim="800000"/>
            <a:headEnd/>
            <a:tailEnd/>
          </a:ln>
          <a:effectLst/>
        </p:spPr>
      </p:pic>
      <p:pic>
        <p:nvPicPr>
          <p:cNvPr id="31774" name="Picture 30"/>
          <p:cNvPicPr>
            <a:picLocks noChangeAspect="1" noChangeArrowheads="1"/>
          </p:cNvPicPr>
          <p:nvPr/>
        </p:nvPicPr>
        <p:blipFill>
          <a:blip r:embed="rId10"/>
          <a:srcRect/>
          <a:stretch>
            <a:fillRect/>
          </a:stretch>
        </p:blipFill>
        <p:spPr bwMode="auto">
          <a:xfrm>
            <a:off x="179388" y="4691063"/>
            <a:ext cx="7993062" cy="609600"/>
          </a:xfrm>
          <a:prstGeom prst="rect">
            <a:avLst/>
          </a:prstGeom>
          <a:noFill/>
          <a:ln w="9525">
            <a:noFill/>
            <a:miter lim="800000"/>
            <a:headEnd/>
            <a:tailEnd/>
          </a:ln>
          <a:effectLst/>
        </p:spPr>
      </p:pic>
      <p:pic>
        <p:nvPicPr>
          <p:cNvPr id="31775" name="Picture 31"/>
          <p:cNvPicPr>
            <a:picLocks noChangeAspect="1" noChangeArrowheads="1"/>
          </p:cNvPicPr>
          <p:nvPr/>
        </p:nvPicPr>
        <p:blipFill>
          <a:blip r:embed="rId11"/>
          <a:srcRect/>
          <a:stretch>
            <a:fillRect/>
          </a:stretch>
        </p:blipFill>
        <p:spPr bwMode="auto">
          <a:xfrm>
            <a:off x="179388" y="5373688"/>
            <a:ext cx="2038350" cy="800100"/>
          </a:xfrm>
          <a:prstGeom prst="rect">
            <a:avLst/>
          </a:prstGeom>
          <a:noFill/>
          <a:ln w="9525">
            <a:noFill/>
            <a:miter lim="800000"/>
            <a:headEnd/>
            <a:tailEnd/>
          </a:ln>
          <a:effectLst/>
        </p:spPr>
      </p:pic>
      <p:pic>
        <p:nvPicPr>
          <p:cNvPr id="31776" name="Picture 32"/>
          <p:cNvPicPr>
            <a:picLocks noChangeAspect="1" noChangeArrowheads="1"/>
          </p:cNvPicPr>
          <p:nvPr/>
        </p:nvPicPr>
        <p:blipFill>
          <a:blip r:embed="rId12"/>
          <a:srcRect/>
          <a:stretch>
            <a:fillRect/>
          </a:stretch>
        </p:blipFill>
        <p:spPr bwMode="auto">
          <a:xfrm>
            <a:off x="2339975" y="5373688"/>
            <a:ext cx="2038350" cy="8001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5" y="981075"/>
            <a:ext cx="8229600" cy="4525963"/>
          </a:xfrm>
        </p:spPr>
        <p:txBody>
          <a:bodyPr/>
          <a:lstStyle/>
          <a:p>
            <a:pPr marL="0" indent="0">
              <a:buFont typeface="Arial" charset="0"/>
              <a:buNone/>
            </a:pPr>
            <a:r>
              <a:rPr lang="en-US" sz="2800" dirty="0" smtClean="0"/>
              <a:t>Brazil’s significant </a:t>
            </a:r>
            <a:r>
              <a:rPr lang="en-US" sz="2800" dirty="0" smtClean="0"/>
              <a:t>deviations </a:t>
            </a:r>
            <a:r>
              <a:rPr lang="en-US" sz="2800" dirty="0" smtClean="0"/>
              <a:t>from the OECD standard:</a:t>
            </a:r>
          </a:p>
          <a:p>
            <a:pPr marL="0" indent="0">
              <a:buFont typeface="Arial" charset="0"/>
              <a:buAutoNum type="arabicPeriod"/>
            </a:pPr>
            <a:r>
              <a:rPr lang="en-US" sz="2000" dirty="0" smtClean="0"/>
              <a:t>There are no explicit exceptions to the prior summoning procedure for accessing detailed bank account information. To require in all cases that the taxpayer be first approached, and thus notified, may unduly prevent or delay the effective exchange of information in urgent cases. </a:t>
            </a:r>
          </a:p>
          <a:p>
            <a:pPr marL="0" indent="0">
              <a:buFont typeface="Arial" charset="0"/>
              <a:buAutoNum type="arabicPeriod"/>
            </a:pPr>
            <a:r>
              <a:rPr lang="en-US" sz="2000" dirty="0" smtClean="0"/>
              <a:t>Although Brazil has made significant progress in response times over the three-year period, in many instances the competent authority has been unable to answer incoming requests in a timely manner. The current EOI structure and processes for handling EOI requests, in particular the lack of an appropriate level of resources and the lack of clear monitoring of timeframes for obtaining and providing information, has inhibited expedient responses to EOI requests. </a:t>
            </a:r>
          </a:p>
          <a:p>
            <a:pPr marL="0" indent="0">
              <a:buFont typeface="Arial" charset="0"/>
              <a:buAutoNum type="arabicPeriod"/>
            </a:pPr>
            <a:r>
              <a:rPr lang="en-US" sz="2000" dirty="0" smtClean="0"/>
              <a:t>Brazil does not always provide an update or status report to its EOI partners within 90 days in the event that it was unable to provide a substantive response within that time. </a:t>
            </a:r>
            <a:endParaRPr lang="ru-RU" sz="2000" dirty="0" smtClean="0"/>
          </a:p>
        </p:txBody>
      </p:sp>
      <p:grpSp>
        <p:nvGrpSpPr>
          <p:cNvPr id="20482" name="Группа 6"/>
          <p:cNvGrpSpPr>
            <a:grpSpLocks/>
          </p:cNvGrpSpPr>
          <p:nvPr/>
        </p:nvGrpSpPr>
        <p:grpSpPr bwMode="auto">
          <a:xfrm>
            <a:off x="2339975" y="260350"/>
            <a:ext cx="4071938" cy="476250"/>
            <a:chOff x="285720" y="285728"/>
            <a:chExt cx="4071946" cy="476250"/>
          </a:xfrm>
        </p:grpSpPr>
        <p:pic>
          <p:nvPicPr>
            <p:cNvPr id="20483"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0484"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5" y="981075"/>
            <a:ext cx="7993063" cy="5256213"/>
          </a:xfrm>
        </p:spPr>
        <p:txBody>
          <a:bodyPr/>
          <a:lstStyle/>
          <a:p>
            <a:pPr marL="609600" indent="-609600">
              <a:buFont typeface="Arial" charset="0"/>
              <a:buNone/>
            </a:pPr>
            <a:r>
              <a:rPr lang="en-US" sz="2400" dirty="0" smtClean="0"/>
              <a:t>Russia’s significant </a:t>
            </a:r>
            <a:r>
              <a:rPr lang="en-US" sz="2400" dirty="0" smtClean="0"/>
              <a:t>deviations </a:t>
            </a:r>
            <a:r>
              <a:rPr lang="en-US" sz="2400" dirty="0" smtClean="0"/>
              <a:t>from the OECD standard:</a:t>
            </a:r>
          </a:p>
          <a:p>
            <a:pPr marL="609600" indent="-609600">
              <a:buFont typeface="Arial" charset="0"/>
              <a:buAutoNum type="arabicPeriod"/>
            </a:pPr>
            <a:r>
              <a:rPr lang="ru-RU" sz="2000" dirty="0" err="1" smtClean="0"/>
              <a:t>The</a:t>
            </a:r>
            <a:r>
              <a:rPr lang="ru-RU" sz="2000" dirty="0" smtClean="0"/>
              <a:t> </a:t>
            </a:r>
            <a:r>
              <a:rPr lang="ru-RU" sz="2000" dirty="0" err="1" smtClean="0"/>
              <a:t>scope</a:t>
            </a:r>
            <a:r>
              <a:rPr lang="ru-RU" sz="2000" dirty="0" smtClean="0"/>
              <a:t> </a:t>
            </a:r>
            <a:r>
              <a:rPr lang="ru-RU" sz="2000" dirty="0" err="1" smtClean="0"/>
              <a:t>of</a:t>
            </a:r>
            <a:r>
              <a:rPr lang="ru-RU" sz="2000" dirty="0" smtClean="0"/>
              <a:t> </a:t>
            </a:r>
            <a:r>
              <a:rPr lang="ru-RU" sz="2000" dirty="0" err="1" smtClean="0"/>
              <a:t>information</a:t>
            </a:r>
            <a:r>
              <a:rPr lang="ru-RU" sz="2000" dirty="0" smtClean="0"/>
              <a:t> </a:t>
            </a:r>
            <a:r>
              <a:rPr lang="ru-RU" sz="2000" dirty="0" err="1" smtClean="0"/>
              <a:t>protected</a:t>
            </a:r>
            <a:r>
              <a:rPr lang="ru-RU" sz="2000" dirty="0" smtClean="0"/>
              <a:t> </a:t>
            </a:r>
            <a:r>
              <a:rPr lang="ru-RU" sz="2000" dirty="0" err="1" smtClean="0"/>
              <a:t>by</a:t>
            </a:r>
            <a:r>
              <a:rPr lang="ru-RU" sz="2000" dirty="0" smtClean="0"/>
              <a:t> </a:t>
            </a:r>
            <a:r>
              <a:rPr lang="ru-RU" sz="2000" dirty="0" err="1" smtClean="0"/>
              <a:t>Russia’s</a:t>
            </a:r>
            <a:r>
              <a:rPr lang="ru-RU" sz="2000" dirty="0" smtClean="0"/>
              <a:t> </a:t>
            </a:r>
            <a:r>
              <a:rPr lang="ru-RU" sz="2000" dirty="0" err="1" smtClean="0"/>
              <a:t>domestic</a:t>
            </a:r>
            <a:r>
              <a:rPr lang="ru-RU" sz="2000" dirty="0" smtClean="0"/>
              <a:t> </a:t>
            </a:r>
            <a:r>
              <a:rPr lang="ru-RU" sz="2000" dirty="0" err="1" smtClean="0"/>
              <a:t>law</a:t>
            </a:r>
            <a:r>
              <a:rPr lang="ru-RU" sz="2000" dirty="0" smtClean="0"/>
              <a:t> </a:t>
            </a:r>
            <a:r>
              <a:rPr lang="ru-RU" sz="2000" dirty="0" err="1" smtClean="0"/>
              <a:t>confidentiality</a:t>
            </a:r>
            <a:r>
              <a:rPr lang="ru-RU" sz="2000" dirty="0" smtClean="0"/>
              <a:t> </a:t>
            </a:r>
            <a:r>
              <a:rPr lang="ru-RU" sz="2000" dirty="0" err="1" smtClean="0"/>
              <a:t>duty</a:t>
            </a:r>
            <a:r>
              <a:rPr lang="ru-RU" sz="2000" dirty="0" smtClean="0"/>
              <a:t> </a:t>
            </a:r>
            <a:r>
              <a:rPr lang="ru-RU" sz="2000" dirty="0" err="1" smtClean="0"/>
              <a:t>for</a:t>
            </a:r>
            <a:r>
              <a:rPr lang="ru-RU" sz="2000" dirty="0" smtClean="0"/>
              <a:t> “</a:t>
            </a:r>
            <a:r>
              <a:rPr lang="ru-RU" sz="2000" dirty="0" err="1" smtClean="0"/>
              <a:t>audit</a:t>
            </a:r>
            <a:r>
              <a:rPr lang="ru-RU" sz="2000" dirty="0" smtClean="0"/>
              <a:t> </a:t>
            </a:r>
            <a:r>
              <a:rPr lang="ru-RU" sz="2000" dirty="0" err="1" smtClean="0"/>
              <a:t>secrets</a:t>
            </a:r>
            <a:r>
              <a:rPr lang="ru-RU" sz="2000" dirty="0" smtClean="0"/>
              <a:t>” </a:t>
            </a:r>
            <a:r>
              <a:rPr lang="ru-RU" sz="2000" dirty="0" err="1" smtClean="0"/>
              <a:t>is</a:t>
            </a:r>
            <a:r>
              <a:rPr lang="ru-RU" sz="2000" dirty="0" smtClean="0"/>
              <a:t> </a:t>
            </a:r>
            <a:r>
              <a:rPr lang="ru-RU" sz="2000" dirty="0" err="1" smtClean="0"/>
              <a:t>broad</a:t>
            </a:r>
            <a:r>
              <a:rPr lang="ru-RU" sz="2000" dirty="0" smtClean="0"/>
              <a:t>, </a:t>
            </a:r>
            <a:r>
              <a:rPr lang="ru-RU" sz="2000" dirty="0" err="1" smtClean="0"/>
              <a:t>and</a:t>
            </a:r>
            <a:r>
              <a:rPr lang="ru-RU" sz="2000" dirty="0" smtClean="0"/>
              <a:t> </a:t>
            </a:r>
            <a:r>
              <a:rPr lang="ru-RU" sz="2000" dirty="0" err="1" smtClean="0"/>
              <a:t>there</a:t>
            </a:r>
            <a:r>
              <a:rPr lang="ru-RU" sz="2000" dirty="0" smtClean="0"/>
              <a:t> </a:t>
            </a:r>
            <a:r>
              <a:rPr lang="ru-RU" sz="2000" dirty="0" err="1" smtClean="0"/>
              <a:t>is</a:t>
            </a:r>
            <a:r>
              <a:rPr lang="ru-RU" sz="2000" dirty="0" smtClean="0"/>
              <a:t> </a:t>
            </a:r>
            <a:r>
              <a:rPr lang="ru-RU" sz="2000" dirty="0" err="1" smtClean="0"/>
              <a:t>no</a:t>
            </a:r>
            <a:r>
              <a:rPr lang="ru-RU" sz="2000" dirty="0" smtClean="0"/>
              <a:t> </a:t>
            </a:r>
            <a:r>
              <a:rPr lang="ru-RU" sz="2000" dirty="0" err="1" smtClean="0"/>
              <a:t>exception</a:t>
            </a:r>
            <a:r>
              <a:rPr lang="ru-RU" sz="2000" dirty="0" smtClean="0"/>
              <a:t> </a:t>
            </a:r>
            <a:r>
              <a:rPr lang="ru-RU" sz="2000" dirty="0" err="1" smtClean="0"/>
              <a:t>which</a:t>
            </a:r>
            <a:r>
              <a:rPr lang="ru-RU" sz="2000" dirty="0" smtClean="0"/>
              <a:t> </a:t>
            </a:r>
            <a:r>
              <a:rPr lang="ru-RU" sz="2000" dirty="0" err="1" smtClean="0"/>
              <a:t>would</a:t>
            </a:r>
            <a:r>
              <a:rPr lang="ru-RU" sz="2000" dirty="0" smtClean="0"/>
              <a:t> </a:t>
            </a:r>
            <a:r>
              <a:rPr lang="ru-RU" sz="2000" dirty="0" err="1" smtClean="0"/>
              <a:t>permit</a:t>
            </a:r>
            <a:r>
              <a:rPr lang="ru-RU" sz="2000" dirty="0" smtClean="0"/>
              <a:t> </a:t>
            </a:r>
            <a:r>
              <a:rPr lang="ru-RU" sz="2000" dirty="0" err="1" smtClean="0"/>
              <a:t>access</a:t>
            </a:r>
            <a:r>
              <a:rPr lang="ru-RU" sz="2000" dirty="0" smtClean="0"/>
              <a:t> </a:t>
            </a:r>
            <a:r>
              <a:rPr lang="ru-RU" sz="2000" dirty="0" err="1" smtClean="0"/>
              <a:t>to</a:t>
            </a:r>
            <a:r>
              <a:rPr lang="ru-RU" sz="2000" dirty="0" smtClean="0"/>
              <a:t> </a:t>
            </a:r>
            <a:r>
              <a:rPr lang="ru-RU" sz="2000" dirty="0" err="1" smtClean="0"/>
              <a:t>such</a:t>
            </a:r>
            <a:r>
              <a:rPr lang="ru-RU" sz="2000" dirty="0" smtClean="0"/>
              <a:t> </a:t>
            </a:r>
            <a:r>
              <a:rPr lang="ru-RU" sz="2000" dirty="0" err="1" smtClean="0"/>
              <a:t>information</a:t>
            </a:r>
            <a:r>
              <a:rPr lang="ru-RU" sz="2000" dirty="0" smtClean="0"/>
              <a:t> </a:t>
            </a:r>
            <a:r>
              <a:rPr lang="ru-RU" sz="2000" dirty="0" err="1" smtClean="0"/>
              <a:t>for</a:t>
            </a:r>
            <a:r>
              <a:rPr lang="ru-RU" sz="2000" dirty="0" smtClean="0"/>
              <a:t> EOI </a:t>
            </a:r>
            <a:r>
              <a:rPr lang="ru-RU" sz="2000" dirty="0" err="1" smtClean="0"/>
              <a:t>purposes</a:t>
            </a:r>
            <a:r>
              <a:rPr lang="ru-RU" sz="2000" dirty="0" smtClean="0"/>
              <a:t>. </a:t>
            </a:r>
            <a:endParaRPr lang="en-US" sz="2000" dirty="0" smtClean="0"/>
          </a:p>
          <a:p>
            <a:pPr marL="609600" indent="-609600">
              <a:buFont typeface="Arial" charset="0"/>
              <a:buAutoNum type="arabicPeriod"/>
            </a:pPr>
            <a:r>
              <a:rPr lang="ru-RU" sz="2000" dirty="0" err="1" smtClean="0"/>
              <a:t>There</a:t>
            </a:r>
            <a:r>
              <a:rPr lang="ru-RU" sz="2000" dirty="0" smtClean="0"/>
              <a:t> </a:t>
            </a:r>
            <a:r>
              <a:rPr lang="ru-RU" sz="2000" dirty="0" err="1" smtClean="0"/>
              <a:t>is</a:t>
            </a:r>
            <a:r>
              <a:rPr lang="ru-RU" sz="2000" dirty="0" smtClean="0"/>
              <a:t> a </a:t>
            </a:r>
            <a:r>
              <a:rPr lang="ru-RU" sz="2000" dirty="0" err="1" smtClean="0"/>
              <a:t>duty</a:t>
            </a:r>
            <a:r>
              <a:rPr lang="ru-RU" sz="2000" dirty="0" smtClean="0"/>
              <a:t> </a:t>
            </a:r>
            <a:r>
              <a:rPr lang="ru-RU" sz="2000" dirty="0" err="1" smtClean="0"/>
              <a:t>of</a:t>
            </a:r>
            <a:r>
              <a:rPr lang="ru-RU" sz="2000" dirty="0" smtClean="0"/>
              <a:t> </a:t>
            </a:r>
            <a:r>
              <a:rPr lang="ru-RU" sz="2000" dirty="0" err="1" smtClean="0"/>
              <a:t>confidentiality</a:t>
            </a:r>
            <a:r>
              <a:rPr lang="ru-RU" sz="2000" dirty="0" smtClean="0"/>
              <a:t> </a:t>
            </a:r>
            <a:r>
              <a:rPr lang="ru-RU" sz="2000" dirty="0" err="1" smtClean="0"/>
              <a:t>established</a:t>
            </a:r>
            <a:r>
              <a:rPr lang="ru-RU" sz="2000" dirty="0" smtClean="0"/>
              <a:t> </a:t>
            </a:r>
            <a:r>
              <a:rPr lang="ru-RU" sz="2000" dirty="0" err="1" smtClean="0"/>
              <a:t>by</a:t>
            </a:r>
            <a:r>
              <a:rPr lang="ru-RU" sz="2000" dirty="0" smtClean="0"/>
              <a:t> </a:t>
            </a:r>
            <a:r>
              <a:rPr lang="ru-RU" sz="2000" dirty="0" err="1" smtClean="0"/>
              <a:t>Russia’s</a:t>
            </a:r>
            <a:r>
              <a:rPr lang="ru-RU" sz="2000" dirty="0" smtClean="0"/>
              <a:t> EOI </a:t>
            </a:r>
            <a:r>
              <a:rPr lang="ru-RU" sz="2000" dirty="0" err="1" smtClean="0"/>
              <a:t>agreements</a:t>
            </a:r>
            <a:r>
              <a:rPr lang="ru-RU" sz="2000" dirty="0" smtClean="0"/>
              <a:t>. </a:t>
            </a:r>
            <a:r>
              <a:rPr lang="ru-RU" sz="2000" dirty="0" err="1" smtClean="0"/>
              <a:t>However</a:t>
            </a:r>
            <a:r>
              <a:rPr lang="ru-RU" sz="2000" dirty="0" smtClean="0"/>
              <a:t> </a:t>
            </a:r>
            <a:r>
              <a:rPr lang="ru-RU" sz="2000" dirty="0" err="1" smtClean="0"/>
              <a:t>it</a:t>
            </a:r>
            <a:r>
              <a:rPr lang="ru-RU" sz="2000" dirty="0" smtClean="0"/>
              <a:t> </a:t>
            </a:r>
            <a:r>
              <a:rPr lang="ru-RU" sz="2000" dirty="0" err="1" smtClean="0"/>
              <a:t>is</a:t>
            </a:r>
            <a:r>
              <a:rPr lang="ru-RU" sz="2000" dirty="0" smtClean="0"/>
              <a:t> </a:t>
            </a:r>
            <a:r>
              <a:rPr lang="ru-RU" sz="2000" dirty="0" err="1" smtClean="0"/>
              <a:t>not</a:t>
            </a:r>
            <a:r>
              <a:rPr lang="ru-RU" sz="2000" dirty="0" smtClean="0"/>
              <a:t> </a:t>
            </a:r>
            <a:r>
              <a:rPr lang="ru-RU" sz="2000" dirty="0" err="1" smtClean="0"/>
              <a:t>clear</a:t>
            </a:r>
            <a:r>
              <a:rPr lang="ru-RU" sz="2000" dirty="0" smtClean="0"/>
              <a:t> </a:t>
            </a:r>
            <a:r>
              <a:rPr lang="ru-RU" sz="2000" dirty="0" err="1" smtClean="0"/>
              <a:t>that</a:t>
            </a:r>
            <a:r>
              <a:rPr lang="ru-RU" sz="2000" dirty="0" smtClean="0"/>
              <a:t> </a:t>
            </a:r>
            <a:r>
              <a:rPr lang="ru-RU" sz="2000" dirty="0" err="1" smtClean="0"/>
              <a:t>enforcement</a:t>
            </a:r>
            <a:r>
              <a:rPr lang="ru-RU" sz="2000" dirty="0" smtClean="0"/>
              <a:t> </a:t>
            </a:r>
            <a:r>
              <a:rPr lang="ru-RU" sz="2000" dirty="0" err="1" smtClean="0"/>
              <a:t>measures</a:t>
            </a:r>
            <a:r>
              <a:rPr lang="ru-RU" sz="2000" dirty="0" smtClean="0"/>
              <a:t> </a:t>
            </a:r>
            <a:r>
              <a:rPr lang="ru-RU" sz="2000" dirty="0" err="1" smtClean="0"/>
              <a:t>are</a:t>
            </a:r>
            <a:r>
              <a:rPr lang="ru-RU" sz="2000" dirty="0" smtClean="0"/>
              <a:t> </a:t>
            </a:r>
            <a:r>
              <a:rPr lang="ru-RU" sz="2000" dirty="0" err="1" smtClean="0"/>
              <a:t>in</a:t>
            </a:r>
            <a:r>
              <a:rPr lang="ru-RU" sz="2000" dirty="0" smtClean="0"/>
              <a:t> </a:t>
            </a:r>
            <a:r>
              <a:rPr lang="ru-RU" sz="2000" dirty="0" err="1" smtClean="0"/>
              <a:t>place</a:t>
            </a:r>
            <a:r>
              <a:rPr lang="ru-RU" sz="2000" dirty="0" smtClean="0"/>
              <a:t> </a:t>
            </a:r>
            <a:r>
              <a:rPr lang="ru-RU" sz="2000" dirty="0" err="1" smtClean="0"/>
              <a:t>to</a:t>
            </a:r>
            <a:r>
              <a:rPr lang="ru-RU" sz="2000" dirty="0" smtClean="0"/>
              <a:t> </a:t>
            </a:r>
            <a:r>
              <a:rPr lang="ru-RU" sz="2000" dirty="0" err="1" smtClean="0"/>
              <a:t>support</a:t>
            </a:r>
            <a:r>
              <a:rPr lang="ru-RU" sz="2000" dirty="0" smtClean="0"/>
              <a:t> </a:t>
            </a:r>
            <a:r>
              <a:rPr lang="ru-RU" sz="2000" dirty="0" err="1" smtClean="0"/>
              <a:t>the</a:t>
            </a:r>
            <a:r>
              <a:rPr lang="ru-RU" sz="2000" dirty="0" smtClean="0"/>
              <a:t> </a:t>
            </a:r>
            <a:r>
              <a:rPr lang="ru-RU" sz="2000" dirty="0" err="1" smtClean="0"/>
              <a:t>duty</a:t>
            </a:r>
            <a:r>
              <a:rPr lang="ru-RU" sz="2000" dirty="0" smtClean="0"/>
              <a:t> </a:t>
            </a:r>
            <a:r>
              <a:rPr lang="ru-RU" sz="2000" dirty="0" err="1" smtClean="0"/>
              <a:t>where</a:t>
            </a:r>
            <a:r>
              <a:rPr lang="ru-RU" sz="2000" dirty="0" smtClean="0"/>
              <a:t> </a:t>
            </a:r>
            <a:r>
              <a:rPr lang="ru-RU" sz="2000" dirty="0" err="1" smtClean="0"/>
              <a:t>the</a:t>
            </a:r>
            <a:r>
              <a:rPr lang="ru-RU" sz="2000" dirty="0" smtClean="0"/>
              <a:t> </a:t>
            </a:r>
            <a:r>
              <a:rPr lang="ru-RU" sz="2000" dirty="0" err="1" smtClean="0"/>
              <a:t>information</a:t>
            </a:r>
            <a:r>
              <a:rPr lang="ru-RU" sz="2000" dirty="0" smtClean="0"/>
              <a:t> </a:t>
            </a:r>
            <a:r>
              <a:rPr lang="ru-RU" sz="2000" dirty="0" err="1" smtClean="0"/>
              <a:t>exchanged</a:t>
            </a:r>
            <a:r>
              <a:rPr lang="ru-RU" sz="2000" dirty="0" smtClean="0"/>
              <a:t> </a:t>
            </a:r>
            <a:r>
              <a:rPr lang="ru-RU" sz="2000" dirty="0" err="1" smtClean="0"/>
              <a:t>relates</a:t>
            </a:r>
            <a:r>
              <a:rPr lang="ru-RU" sz="2000" dirty="0" smtClean="0"/>
              <a:t> </a:t>
            </a:r>
            <a:r>
              <a:rPr lang="ru-RU" sz="2000" dirty="0" err="1" smtClean="0"/>
              <a:t>to</a:t>
            </a:r>
            <a:r>
              <a:rPr lang="ru-RU" sz="2000" dirty="0" smtClean="0"/>
              <a:t> </a:t>
            </a:r>
            <a:r>
              <a:rPr lang="ru-RU" sz="2000" dirty="0" err="1" smtClean="0"/>
              <a:t>persons</a:t>
            </a:r>
            <a:r>
              <a:rPr lang="ru-RU" sz="2000" dirty="0" smtClean="0"/>
              <a:t> </a:t>
            </a:r>
            <a:r>
              <a:rPr lang="ru-RU" sz="2000" dirty="0" err="1" smtClean="0"/>
              <a:t>who</a:t>
            </a:r>
            <a:r>
              <a:rPr lang="ru-RU" sz="2000" dirty="0" smtClean="0"/>
              <a:t> </a:t>
            </a:r>
            <a:r>
              <a:rPr lang="ru-RU" sz="2000" dirty="0" err="1" smtClean="0"/>
              <a:t>are</a:t>
            </a:r>
            <a:r>
              <a:rPr lang="ru-RU" sz="2000" dirty="0" smtClean="0"/>
              <a:t> </a:t>
            </a:r>
            <a:r>
              <a:rPr lang="ru-RU" sz="2000" dirty="0" err="1" smtClean="0"/>
              <a:t>not</a:t>
            </a:r>
            <a:r>
              <a:rPr lang="ru-RU" sz="2000" dirty="0" smtClean="0"/>
              <a:t> </a:t>
            </a:r>
            <a:r>
              <a:rPr lang="ru-RU" sz="2000" dirty="0" err="1" smtClean="0"/>
              <a:t>Russian</a:t>
            </a:r>
            <a:r>
              <a:rPr lang="ru-RU" sz="2000" dirty="0" smtClean="0"/>
              <a:t> </a:t>
            </a:r>
            <a:r>
              <a:rPr lang="ru-RU" sz="2000" dirty="0" err="1" smtClean="0"/>
              <a:t>taxpayers</a:t>
            </a:r>
            <a:r>
              <a:rPr lang="ru-RU" sz="2000" dirty="0" smtClean="0"/>
              <a:t>. </a:t>
            </a:r>
            <a:endParaRPr lang="en-US" sz="2000" dirty="0" smtClean="0"/>
          </a:p>
          <a:p>
            <a:pPr marL="609600" indent="-609600">
              <a:buFont typeface="Arial" charset="0"/>
              <a:buAutoNum type="arabicPeriod"/>
            </a:pPr>
            <a:r>
              <a:rPr lang="ru-RU" sz="2000" dirty="0" err="1" smtClean="0"/>
              <a:t>Russia</a:t>
            </a:r>
            <a:r>
              <a:rPr lang="ru-RU" sz="2000" dirty="0" smtClean="0"/>
              <a:t> </a:t>
            </a:r>
            <a:r>
              <a:rPr lang="ru-RU" sz="2000" dirty="0" err="1" smtClean="0"/>
              <a:t>interprets</a:t>
            </a:r>
            <a:r>
              <a:rPr lang="ru-RU" sz="2000" dirty="0" smtClean="0"/>
              <a:t> </a:t>
            </a:r>
            <a:r>
              <a:rPr lang="ru-RU" sz="2000" dirty="0" err="1" smtClean="0"/>
              <a:t>the</a:t>
            </a:r>
            <a:r>
              <a:rPr lang="ru-RU" sz="2000" dirty="0" smtClean="0"/>
              <a:t> EOI </a:t>
            </a:r>
            <a:r>
              <a:rPr lang="ru-RU" sz="2000" dirty="0" err="1" smtClean="0"/>
              <a:t>provisions</a:t>
            </a:r>
            <a:r>
              <a:rPr lang="ru-RU" sz="2000" dirty="0" smtClean="0"/>
              <a:t> </a:t>
            </a:r>
            <a:r>
              <a:rPr lang="ru-RU" sz="2000" dirty="0" err="1" smtClean="0"/>
              <a:t>in</a:t>
            </a:r>
            <a:r>
              <a:rPr lang="ru-RU" sz="2000" dirty="0" smtClean="0"/>
              <a:t> 25 </a:t>
            </a:r>
            <a:r>
              <a:rPr lang="ru-RU" sz="2000" dirty="0" err="1" smtClean="0"/>
              <a:t>of</a:t>
            </a:r>
            <a:r>
              <a:rPr lang="ru-RU" sz="2000" dirty="0" smtClean="0"/>
              <a:t> </a:t>
            </a:r>
            <a:r>
              <a:rPr lang="ru-RU" sz="2000" dirty="0" err="1" smtClean="0"/>
              <a:t>its</a:t>
            </a:r>
            <a:r>
              <a:rPr lang="ru-RU" sz="2000" dirty="0" smtClean="0"/>
              <a:t> </a:t>
            </a:r>
            <a:r>
              <a:rPr lang="ru-RU" sz="2000" dirty="0" err="1" smtClean="0"/>
              <a:t>DTCs</a:t>
            </a:r>
            <a:r>
              <a:rPr lang="ru-RU" sz="2000" dirty="0" smtClean="0"/>
              <a:t> </a:t>
            </a:r>
            <a:r>
              <a:rPr lang="ru-RU" sz="2000" dirty="0" err="1" smtClean="0"/>
              <a:t>to</a:t>
            </a:r>
            <a:r>
              <a:rPr lang="ru-RU" sz="2000" dirty="0" smtClean="0"/>
              <a:t> </a:t>
            </a:r>
            <a:r>
              <a:rPr lang="ru-RU" sz="2000" dirty="0" err="1" smtClean="0"/>
              <a:t>limit</a:t>
            </a:r>
            <a:r>
              <a:rPr lang="ru-RU" sz="2000" dirty="0" smtClean="0"/>
              <a:t> </a:t>
            </a:r>
            <a:r>
              <a:rPr lang="ru-RU" sz="2000" dirty="0" err="1" smtClean="0"/>
              <a:t>information</a:t>
            </a:r>
            <a:r>
              <a:rPr lang="ru-RU" sz="2000" dirty="0" smtClean="0"/>
              <a:t> </a:t>
            </a:r>
            <a:r>
              <a:rPr lang="ru-RU" sz="2000" dirty="0" err="1" smtClean="0"/>
              <a:t>exchange</a:t>
            </a:r>
            <a:r>
              <a:rPr lang="ru-RU" sz="2000" dirty="0" smtClean="0"/>
              <a:t> </a:t>
            </a:r>
            <a:r>
              <a:rPr lang="ru-RU" sz="2000" dirty="0" err="1" smtClean="0"/>
              <a:t>to</a:t>
            </a:r>
            <a:r>
              <a:rPr lang="ru-RU" sz="2000" dirty="0" smtClean="0"/>
              <a:t> </a:t>
            </a:r>
            <a:r>
              <a:rPr lang="ru-RU" sz="2000" dirty="0" err="1" smtClean="0"/>
              <a:t>instances</a:t>
            </a:r>
            <a:r>
              <a:rPr lang="ru-RU" sz="2000" dirty="0" smtClean="0"/>
              <a:t> </a:t>
            </a:r>
            <a:r>
              <a:rPr lang="ru-RU" sz="2000" dirty="0" err="1" smtClean="0"/>
              <a:t>where</a:t>
            </a:r>
            <a:r>
              <a:rPr lang="ru-RU" sz="2000" dirty="0" smtClean="0"/>
              <a:t> </a:t>
            </a:r>
            <a:r>
              <a:rPr lang="ru-RU" sz="2000" dirty="0" err="1" smtClean="0"/>
              <a:t>the</a:t>
            </a:r>
            <a:r>
              <a:rPr lang="ru-RU" sz="2000" dirty="0" smtClean="0"/>
              <a:t> </a:t>
            </a:r>
            <a:r>
              <a:rPr lang="ru-RU" sz="2000" dirty="0" err="1" smtClean="0"/>
              <a:t>information</a:t>
            </a:r>
            <a:r>
              <a:rPr lang="ru-RU" sz="2000" dirty="0" smtClean="0"/>
              <a:t> </a:t>
            </a:r>
            <a:r>
              <a:rPr lang="ru-RU" sz="2000" dirty="0" err="1" smtClean="0"/>
              <a:t>relates</a:t>
            </a:r>
            <a:r>
              <a:rPr lang="ru-RU" sz="2000" dirty="0" smtClean="0"/>
              <a:t> </a:t>
            </a:r>
            <a:r>
              <a:rPr lang="ru-RU" sz="2000" dirty="0" err="1" smtClean="0"/>
              <a:t>to</a:t>
            </a:r>
            <a:r>
              <a:rPr lang="ru-RU" sz="2000" dirty="0" smtClean="0"/>
              <a:t> a </a:t>
            </a:r>
            <a:r>
              <a:rPr lang="ru-RU" sz="2000" dirty="0" err="1" smtClean="0"/>
              <a:t>person</a:t>
            </a:r>
            <a:r>
              <a:rPr lang="ru-RU" sz="2000" dirty="0" smtClean="0"/>
              <a:t> </a:t>
            </a:r>
            <a:r>
              <a:rPr lang="ru-RU" sz="2000" dirty="0" err="1" smtClean="0"/>
              <a:t>resident</a:t>
            </a:r>
            <a:r>
              <a:rPr lang="ru-RU" sz="2000" dirty="0" smtClean="0"/>
              <a:t> </a:t>
            </a:r>
            <a:r>
              <a:rPr lang="ru-RU" sz="2000" dirty="0" err="1" smtClean="0"/>
              <a:t>in</a:t>
            </a:r>
            <a:r>
              <a:rPr lang="ru-RU" sz="2000" dirty="0" smtClean="0"/>
              <a:t> </a:t>
            </a:r>
            <a:r>
              <a:rPr lang="ru-RU" sz="2000" dirty="0" err="1" smtClean="0"/>
              <a:t>one</a:t>
            </a:r>
            <a:r>
              <a:rPr lang="ru-RU" sz="2000" dirty="0" smtClean="0"/>
              <a:t> </a:t>
            </a:r>
            <a:r>
              <a:rPr lang="ru-RU" sz="2000" dirty="0" err="1" smtClean="0"/>
              <a:t>of</a:t>
            </a:r>
            <a:r>
              <a:rPr lang="ru-RU" sz="2000" dirty="0" smtClean="0"/>
              <a:t> </a:t>
            </a:r>
            <a:r>
              <a:rPr lang="ru-RU" sz="2000" dirty="0" err="1" smtClean="0"/>
              <a:t>the</a:t>
            </a:r>
            <a:r>
              <a:rPr lang="ru-RU" sz="2000" dirty="0" smtClean="0"/>
              <a:t> </a:t>
            </a:r>
            <a:r>
              <a:rPr lang="ru-RU" sz="2000" dirty="0" err="1" smtClean="0"/>
              <a:t>Contracting</a:t>
            </a:r>
            <a:r>
              <a:rPr lang="ru-RU" sz="2000" dirty="0" smtClean="0"/>
              <a:t> </a:t>
            </a:r>
            <a:r>
              <a:rPr lang="ru-RU" sz="2000" dirty="0" err="1" smtClean="0"/>
              <a:t>States</a:t>
            </a:r>
            <a:r>
              <a:rPr lang="ru-RU" sz="2000" dirty="0" smtClean="0"/>
              <a:t>. </a:t>
            </a:r>
            <a:r>
              <a:rPr lang="ru-RU" sz="2000" dirty="0" err="1" smtClean="0"/>
              <a:t>Under</a:t>
            </a:r>
            <a:r>
              <a:rPr lang="ru-RU" sz="2000" dirty="0" smtClean="0"/>
              <a:t> </a:t>
            </a:r>
            <a:r>
              <a:rPr lang="ru-RU" sz="2000" dirty="0" err="1" smtClean="0"/>
              <a:t>DTCs</a:t>
            </a:r>
            <a:r>
              <a:rPr lang="ru-RU" sz="2000" dirty="0" smtClean="0"/>
              <a:t> </a:t>
            </a:r>
            <a:r>
              <a:rPr lang="ru-RU" sz="2000" dirty="0" err="1" smtClean="0"/>
              <a:t>with</a:t>
            </a:r>
            <a:r>
              <a:rPr lang="ru-RU" sz="2000" dirty="0" smtClean="0"/>
              <a:t> </a:t>
            </a:r>
            <a:r>
              <a:rPr lang="ru-RU" sz="2000" dirty="0" err="1" smtClean="0"/>
              <a:t>two</a:t>
            </a:r>
            <a:r>
              <a:rPr lang="ru-RU" sz="2000" dirty="0" smtClean="0"/>
              <a:t> </a:t>
            </a:r>
            <a:r>
              <a:rPr lang="ru-RU" sz="2000" dirty="0" err="1" smtClean="0"/>
              <a:t>partners</a:t>
            </a:r>
            <a:r>
              <a:rPr lang="ru-RU" sz="2000" dirty="0" smtClean="0"/>
              <a:t>, </a:t>
            </a:r>
            <a:r>
              <a:rPr lang="ru-RU" sz="2000" dirty="0" err="1" smtClean="0"/>
              <a:t>information</a:t>
            </a:r>
            <a:r>
              <a:rPr lang="ru-RU" sz="2000" dirty="0" smtClean="0"/>
              <a:t> </a:t>
            </a:r>
            <a:r>
              <a:rPr lang="ru-RU" sz="2000" dirty="0" err="1" smtClean="0"/>
              <a:t>exchange</a:t>
            </a:r>
            <a:r>
              <a:rPr lang="ru-RU" sz="2000" dirty="0" smtClean="0"/>
              <a:t> </a:t>
            </a:r>
            <a:r>
              <a:rPr lang="ru-RU" sz="2000" dirty="0" err="1" smtClean="0"/>
              <a:t>is</a:t>
            </a:r>
            <a:r>
              <a:rPr lang="ru-RU" sz="2000" dirty="0" smtClean="0"/>
              <a:t> </a:t>
            </a:r>
            <a:r>
              <a:rPr lang="ru-RU" sz="2000" dirty="0" err="1" smtClean="0"/>
              <a:t>limited</a:t>
            </a:r>
            <a:r>
              <a:rPr lang="ru-RU" sz="2000" dirty="0" smtClean="0"/>
              <a:t> </a:t>
            </a:r>
            <a:r>
              <a:rPr lang="ru-RU" sz="2000" dirty="0" err="1" smtClean="0"/>
              <a:t>to</a:t>
            </a:r>
            <a:r>
              <a:rPr lang="ru-RU" sz="2000" dirty="0" smtClean="0"/>
              <a:t> </a:t>
            </a:r>
            <a:r>
              <a:rPr lang="ru-RU" sz="2000" dirty="0" err="1" smtClean="0"/>
              <a:t>information</a:t>
            </a:r>
            <a:r>
              <a:rPr lang="ru-RU" sz="2000" dirty="0" smtClean="0"/>
              <a:t> </a:t>
            </a:r>
            <a:r>
              <a:rPr lang="ru-RU" sz="2000" dirty="0" err="1" smtClean="0"/>
              <a:t>necessary</a:t>
            </a:r>
            <a:r>
              <a:rPr lang="ru-RU" sz="2000" dirty="0" smtClean="0"/>
              <a:t> </a:t>
            </a:r>
            <a:r>
              <a:rPr lang="ru-RU" sz="2000" dirty="0" err="1" smtClean="0"/>
              <a:t>for</a:t>
            </a:r>
            <a:r>
              <a:rPr lang="ru-RU" sz="2000" dirty="0" smtClean="0"/>
              <a:t> </a:t>
            </a:r>
            <a:r>
              <a:rPr lang="ru-RU" sz="2000" dirty="0" err="1" smtClean="0"/>
              <a:t>the</a:t>
            </a:r>
            <a:r>
              <a:rPr lang="ru-RU" sz="2000" dirty="0" smtClean="0"/>
              <a:t> </a:t>
            </a:r>
            <a:r>
              <a:rPr lang="ru-RU" sz="2000" dirty="0" err="1" smtClean="0"/>
              <a:t>carrying</a:t>
            </a:r>
            <a:r>
              <a:rPr lang="ru-RU" sz="2000" dirty="0" smtClean="0"/>
              <a:t> </a:t>
            </a:r>
            <a:r>
              <a:rPr lang="ru-RU" sz="2000" dirty="0" err="1" smtClean="0"/>
              <a:t>out</a:t>
            </a:r>
            <a:r>
              <a:rPr lang="ru-RU" sz="2000" dirty="0" smtClean="0"/>
              <a:t> </a:t>
            </a:r>
            <a:r>
              <a:rPr lang="ru-RU" sz="2000" dirty="0" err="1" smtClean="0"/>
              <a:t>the</a:t>
            </a:r>
            <a:r>
              <a:rPr lang="ru-RU" sz="2000" dirty="0" smtClean="0"/>
              <a:t> </a:t>
            </a:r>
            <a:r>
              <a:rPr lang="ru-RU" sz="2000" dirty="0" err="1" smtClean="0"/>
              <a:t>provisions</a:t>
            </a:r>
            <a:r>
              <a:rPr lang="ru-RU" sz="2000" dirty="0" smtClean="0"/>
              <a:t> </a:t>
            </a:r>
            <a:r>
              <a:rPr lang="ru-RU" sz="2000" dirty="0" err="1" smtClean="0"/>
              <a:t>of</a:t>
            </a:r>
            <a:r>
              <a:rPr lang="ru-RU" sz="2000" dirty="0" smtClean="0"/>
              <a:t> </a:t>
            </a:r>
            <a:r>
              <a:rPr lang="ru-RU" sz="2000" dirty="0" err="1" smtClean="0"/>
              <a:t>the</a:t>
            </a:r>
            <a:r>
              <a:rPr lang="ru-RU" sz="2000" dirty="0" smtClean="0"/>
              <a:t> </a:t>
            </a:r>
            <a:r>
              <a:rPr lang="ru-RU" sz="2000" dirty="0" err="1" smtClean="0"/>
              <a:t>Convention</a:t>
            </a:r>
            <a:r>
              <a:rPr lang="ru-RU" sz="2000" dirty="0" smtClean="0"/>
              <a:t>.</a:t>
            </a:r>
            <a:endParaRPr lang="en-US" sz="2000" dirty="0" smtClean="0"/>
          </a:p>
          <a:p>
            <a:pPr marL="609600" indent="-609600">
              <a:buFont typeface="Arial" charset="0"/>
              <a:buAutoNum type="arabicPeriod"/>
            </a:pPr>
            <a:endParaRPr lang="en-US" sz="2000" dirty="0" smtClean="0"/>
          </a:p>
        </p:txBody>
      </p:sp>
      <p:grpSp>
        <p:nvGrpSpPr>
          <p:cNvPr id="21506" name="Группа 6"/>
          <p:cNvGrpSpPr>
            <a:grpSpLocks/>
          </p:cNvGrpSpPr>
          <p:nvPr/>
        </p:nvGrpSpPr>
        <p:grpSpPr bwMode="auto">
          <a:xfrm>
            <a:off x="2339975" y="260350"/>
            <a:ext cx="4071938" cy="476250"/>
            <a:chOff x="285720" y="285728"/>
            <a:chExt cx="4071946" cy="476250"/>
          </a:xfrm>
        </p:grpSpPr>
        <p:pic>
          <p:nvPicPr>
            <p:cNvPr id="21507"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1508"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250825" y="981075"/>
            <a:ext cx="7993063" cy="5256213"/>
          </a:xfrm>
        </p:spPr>
        <p:txBody>
          <a:bodyPr/>
          <a:lstStyle/>
          <a:p>
            <a:pPr marL="609600" indent="-609600">
              <a:buFont typeface="Arial" charset="0"/>
              <a:buNone/>
            </a:pPr>
            <a:endParaRPr lang="en-US" sz="2800" dirty="0" smtClean="0"/>
          </a:p>
          <a:p>
            <a:pPr marL="609600" indent="-609600">
              <a:buFont typeface="Arial" charset="0"/>
              <a:buNone/>
            </a:pPr>
            <a:r>
              <a:rPr lang="en-US" sz="2800" dirty="0" smtClean="0"/>
              <a:t>India’s significant </a:t>
            </a:r>
            <a:r>
              <a:rPr lang="en-US" sz="2800" dirty="0" smtClean="0"/>
              <a:t>deviations </a:t>
            </a:r>
            <a:r>
              <a:rPr lang="en-US" sz="2800" dirty="0" smtClean="0"/>
              <a:t>from the OECD standard:</a:t>
            </a:r>
          </a:p>
          <a:p>
            <a:pPr marL="609600" indent="-609600">
              <a:buFont typeface="Arial" charset="0"/>
              <a:buAutoNum type="arabicPeriod"/>
            </a:pPr>
            <a:endParaRPr lang="en-US" sz="2000" dirty="0" smtClean="0"/>
          </a:p>
          <a:p>
            <a:pPr marL="609600" indent="-609600">
              <a:buFont typeface="Arial" charset="0"/>
              <a:buAutoNum type="arabicPeriod"/>
            </a:pPr>
            <a:r>
              <a:rPr lang="ru-RU" sz="2000" dirty="0" err="1" smtClean="0"/>
              <a:t>India’s</a:t>
            </a:r>
            <a:r>
              <a:rPr lang="ru-RU" sz="2000" dirty="0" smtClean="0"/>
              <a:t> </a:t>
            </a:r>
            <a:r>
              <a:rPr lang="ru-RU" sz="2000" dirty="0" err="1" smtClean="0"/>
              <a:t>processes</a:t>
            </a:r>
            <a:r>
              <a:rPr lang="ru-RU" sz="2000" dirty="0" smtClean="0"/>
              <a:t> </a:t>
            </a:r>
            <a:r>
              <a:rPr lang="ru-RU" sz="2000" dirty="0" err="1" smtClean="0"/>
              <a:t>led</a:t>
            </a:r>
            <a:r>
              <a:rPr lang="ru-RU" sz="2000" dirty="0" smtClean="0"/>
              <a:t> </a:t>
            </a:r>
            <a:r>
              <a:rPr lang="ru-RU" sz="2000" dirty="0" err="1" smtClean="0"/>
              <a:t>in</a:t>
            </a:r>
            <a:r>
              <a:rPr lang="ru-RU" sz="2000" dirty="0" smtClean="0"/>
              <a:t> a </a:t>
            </a:r>
            <a:r>
              <a:rPr lang="ru-RU" sz="2000" dirty="0" err="1" smtClean="0"/>
              <a:t>small</a:t>
            </a:r>
            <a:r>
              <a:rPr lang="ru-RU" sz="2000" dirty="0" smtClean="0"/>
              <a:t> </a:t>
            </a:r>
            <a:r>
              <a:rPr lang="ru-RU" sz="2000" dirty="0" err="1" smtClean="0"/>
              <a:t>number</a:t>
            </a:r>
            <a:r>
              <a:rPr lang="ru-RU" sz="2000" dirty="0" smtClean="0"/>
              <a:t> </a:t>
            </a:r>
            <a:r>
              <a:rPr lang="ru-RU" sz="2000" dirty="0" err="1" smtClean="0"/>
              <a:t>of</a:t>
            </a:r>
            <a:r>
              <a:rPr lang="ru-RU" sz="2000" dirty="0" smtClean="0"/>
              <a:t> </a:t>
            </a:r>
            <a:r>
              <a:rPr lang="ru-RU" sz="2000" dirty="0" err="1" smtClean="0"/>
              <a:t>cases</a:t>
            </a:r>
            <a:r>
              <a:rPr lang="ru-RU" sz="2000" dirty="0" smtClean="0"/>
              <a:t> </a:t>
            </a:r>
            <a:r>
              <a:rPr lang="ru-RU" sz="2000" dirty="0" err="1" smtClean="0"/>
              <a:t>to</a:t>
            </a:r>
            <a:r>
              <a:rPr lang="ru-RU" sz="2000" dirty="0" smtClean="0"/>
              <a:t> </a:t>
            </a:r>
            <a:r>
              <a:rPr lang="ru-RU" sz="2000" dirty="0" err="1" smtClean="0"/>
              <a:t>delays</a:t>
            </a:r>
            <a:r>
              <a:rPr lang="ru-RU" sz="2000" dirty="0" smtClean="0"/>
              <a:t>, </a:t>
            </a:r>
            <a:r>
              <a:rPr lang="ru-RU" sz="2000" dirty="0" err="1" smtClean="0"/>
              <a:t>but</a:t>
            </a:r>
            <a:r>
              <a:rPr lang="ru-RU" sz="2000" dirty="0" smtClean="0"/>
              <a:t> </a:t>
            </a:r>
            <a:r>
              <a:rPr lang="ru-RU" sz="2000" dirty="0" err="1" smtClean="0"/>
              <a:t>the</a:t>
            </a:r>
            <a:r>
              <a:rPr lang="ru-RU" sz="2000" dirty="0" smtClean="0"/>
              <a:t> </a:t>
            </a:r>
            <a:r>
              <a:rPr lang="ru-RU" sz="2000" dirty="0" err="1" smtClean="0"/>
              <a:t>situation</a:t>
            </a:r>
            <a:r>
              <a:rPr lang="ru-RU" sz="2000" dirty="0" smtClean="0"/>
              <a:t> </a:t>
            </a:r>
            <a:r>
              <a:rPr lang="ru-RU" sz="2000" dirty="0" err="1" smtClean="0"/>
              <a:t>greatly</a:t>
            </a:r>
            <a:r>
              <a:rPr lang="ru-RU" sz="2000" dirty="0" smtClean="0"/>
              <a:t> </a:t>
            </a:r>
            <a:r>
              <a:rPr lang="ru-RU" sz="2000" dirty="0" err="1" smtClean="0"/>
              <a:t>improved</a:t>
            </a:r>
            <a:r>
              <a:rPr lang="ru-RU" sz="2000" dirty="0" smtClean="0"/>
              <a:t> </a:t>
            </a:r>
            <a:r>
              <a:rPr lang="ru-RU" sz="2000" dirty="0" err="1" smtClean="0"/>
              <a:t>during</a:t>
            </a:r>
            <a:r>
              <a:rPr lang="ru-RU" sz="2000" dirty="0" smtClean="0"/>
              <a:t> 2011 </a:t>
            </a:r>
            <a:r>
              <a:rPr lang="ru-RU" sz="2000" dirty="0" err="1" smtClean="0"/>
              <a:t>and</a:t>
            </a:r>
            <a:r>
              <a:rPr lang="ru-RU" sz="2000" dirty="0" smtClean="0"/>
              <a:t> 2012 </a:t>
            </a:r>
            <a:r>
              <a:rPr lang="ru-RU" sz="2000" dirty="0" err="1" smtClean="0"/>
              <a:t>with</a:t>
            </a:r>
            <a:r>
              <a:rPr lang="ru-RU" sz="2000" dirty="0" smtClean="0"/>
              <a:t> </a:t>
            </a:r>
            <a:r>
              <a:rPr lang="ru-RU" sz="2000" dirty="0" err="1" smtClean="0"/>
              <a:t>the</a:t>
            </a:r>
            <a:r>
              <a:rPr lang="ru-RU" sz="2000" dirty="0" smtClean="0"/>
              <a:t> </a:t>
            </a:r>
            <a:r>
              <a:rPr lang="ru-RU" sz="2000" dirty="0" err="1" smtClean="0"/>
              <a:t>creation</a:t>
            </a:r>
            <a:r>
              <a:rPr lang="ru-RU" sz="2000" dirty="0" smtClean="0"/>
              <a:t> </a:t>
            </a:r>
            <a:r>
              <a:rPr lang="ru-RU" sz="2000" dirty="0" err="1" smtClean="0"/>
              <a:t>of</a:t>
            </a:r>
            <a:r>
              <a:rPr lang="ru-RU" sz="2000" dirty="0" smtClean="0"/>
              <a:t> </a:t>
            </a:r>
            <a:r>
              <a:rPr lang="ru-RU" sz="2000" dirty="0" err="1" smtClean="0"/>
              <a:t>the</a:t>
            </a:r>
            <a:r>
              <a:rPr lang="ru-RU" sz="2000" dirty="0" smtClean="0"/>
              <a:t> </a:t>
            </a:r>
            <a:r>
              <a:rPr lang="ru-RU" sz="2000" dirty="0" err="1" smtClean="0"/>
              <a:t>dedicated</a:t>
            </a:r>
            <a:r>
              <a:rPr lang="ru-RU" sz="2000" dirty="0" smtClean="0"/>
              <a:t> EOI </a:t>
            </a:r>
            <a:r>
              <a:rPr lang="ru-RU" sz="2000" dirty="0" err="1" smtClean="0"/>
              <a:t>cell</a:t>
            </a:r>
            <a:r>
              <a:rPr lang="ru-RU" sz="2000" dirty="0" smtClean="0"/>
              <a:t> </a:t>
            </a:r>
            <a:r>
              <a:rPr lang="ru-RU" sz="2000" dirty="0" err="1" smtClean="0"/>
              <a:t>and</a:t>
            </a:r>
            <a:r>
              <a:rPr lang="ru-RU" sz="2000" dirty="0" smtClean="0"/>
              <a:t> </a:t>
            </a:r>
            <a:r>
              <a:rPr lang="ru-RU" sz="2000" dirty="0" err="1" smtClean="0"/>
              <a:t>the</a:t>
            </a:r>
            <a:r>
              <a:rPr lang="ru-RU" sz="2000" dirty="0" smtClean="0"/>
              <a:t> </a:t>
            </a:r>
            <a:r>
              <a:rPr lang="ru-RU" sz="2000" dirty="0" err="1" smtClean="0"/>
              <a:t>introduction</a:t>
            </a:r>
            <a:r>
              <a:rPr lang="ru-RU" sz="2000" dirty="0" smtClean="0"/>
              <a:t> </a:t>
            </a:r>
            <a:r>
              <a:rPr lang="ru-RU" sz="2000" dirty="0" err="1" smtClean="0"/>
              <a:t>of</a:t>
            </a:r>
            <a:r>
              <a:rPr lang="ru-RU" sz="2000" dirty="0" smtClean="0"/>
              <a:t> </a:t>
            </a:r>
            <a:r>
              <a:rPr lang="ru-RU" sz="2000" dirty="0" err="1" smtClean="0"/>
              <a:t>measures</a:t>
            </a:r>
            <a:r>
              <a:rPr lang="ru-RU" sz="2000" dirty="0" smtClean="0"/>
              <a:t> </a:t>
            </a:r>
            <a:r>
              <a:rPr lang="ru-RU" sz="2000" dirty="0" err="1" smtClean="0"/>
              <a:t>to</a:t>
            </a:r>
            <a:r>
              <a:rPr lang="ru-RU" sz="2000" dirty="0" smtClean="0"/>
              <a:t> </a:t>
            </a:r>
            <a:r>
              <a:rPr lang="ru-RU" sz="2000" dirty="0" err="1" smtClean="0"/>
              <a:t>streamline</a:t>
            </a:r>
            <a:r>
              <a:rPr lang="ru-RU" sz="2000" dirty="0" smtClean="0"/>
              <a:t> </a:t>
            </a:r>
            <a:r>
              <a:rPr lang="ru-RU" sz="2000" dirty="0" err="1" smtClean="0"/>
              <a:t>the</a:t>
            </a:r>
            <a:r>
              <a:rPr lang="ru-RU" sz="2000" dirty="0" smtClean="0"/>
              <a:t> </a:t>
            </a:r>
            <a:r>
              <a:rPr lang="ru-RU" sz="2000" dirty="0" err="1" smtClean="0"/>
              <a:t>process</a:t>
            </a:r>
            <a:r>
              <a:rPr lang="ru-RU" sz="2000" dirty="0" smtClean="0"/>
              <a:t> </a:t>
            </a:r>
            <a:r>
              <a:rPr lang="ru-RU" sz="2000" dirty="0" err="1" smtClean="0"/>
              <a:t>and</a:t>
            </a:r>
            <a:r>
              <a:rPr lang="ru-RU" sz="2000" dirty="0" smtClean="0"/>
              <a:t> </a:t>
            </a:r>
            <a:r>
              <a:rPr lang="ru-RU" sz="2000" dirty="0" err="1" smtClean="0"/>
              <a:t>reduce</a:t>
            </a:r>
            <a:r>
              <a:rPr lang="ru-RU" sz="2000" dirty="0" smtClean="0"/>
              <a:t> </a:t>
            </a:r>
            <a:r>
              <a:rPr lang="ru-RU" sz="2000" dirty="0" err="1" smtClean="0"/>
              <a:t>internal</a:t>
            </a:r>
            <a:r>
              <a:rPr lang="ru-RU" sz="2000" dirty="0" smtClean="0"/>
              <a:t> </a:t>
            </a:r>
            <a:r>
              <a:rPr lang="ru-RU" sz="2000" dirty="0" err="1" smtClean="0"/>
              <a:t>delays</a:t>
            </a:r>
            <a:r>
              <a:rPr lang="ru-RU" sz="2000" dirty="0" smtClean="0"/>
              <a:t>. </a:t>
            </a:r>
            <a:endParaRPr lang="en-US" sz="2000" dirty="0" smtClean="0"/>
          </a:p>
          <a:p>
            <a:pPr marL="609600" indent="-609600">
              <a:buFont typeface="Arial" charset="0"/>
              <a:buAutoNum type="arabicPeriod"/>
            </a:pPr>
            <a:r>
              <a:rPr lang="ru-RU" sz="2000" dirty="0" err="1" smtClean="0"/>
              <a:t>During</a:t>
            </a:r>
            <a:r>
              <a:rPr lang="ru-RU" sz="2000" dirty="0" smtClean="0"/>
              <a:t> </a:t>
            </a:r>
            <a:r>
              <a:rPr lang="ru-RU" sz="2000" dirty="0" err="1" smtClean="0"/>
              <a:t>the</a:t>
            </a:r>
            <a:r>
              <a:rPr lang="ru-RU" sz="2000" dirty="0" smtClean="0"/>
              <a:t> </a:t>
            </a:r>
            <a:r>
              <a:rPr lang="ru-RU" sz="2000" dirty="0" err="1" smtClean="0"/>
              <a:t>three</a:t>
            </a:r>
            <a:r>
              <a:rPr lang="ru-RU" sz="2000" dirty="0" smtClean="0"/>
              <a:t> </a:t>
            </a:r>
            <a:r>
              <a:rPr lang="ru-RU" sz="2000" dirty="0" err="1" smtClean="0"/>
              <a:t>years</a:t>
            </a:r>
            <a:r>
              <a:rPr lang="ru-RU" sz="2000" dirty="0" smtClean="0"/>
              <a:t> </a:t>
            </a:r>
            <a:r>
              <a:rPr lang="ru-RU" sz="2000" dirty="0" err="1" smtClean="0"/>
              <a:t>under</a:t>
            </a:r>
            <a:r>
              <a:rPr lang="ru-RU" sz="2000" dirty="0" smtClean="0"/>
              <a:t> </a:t>
            </a:r>
            <a:r>
              <a:rPr lang="ru-RU" sz="2000" dirty="0" err="1" smtClean="0"/>
              <a:t>review</a:t>
            </a:r>
            <a:r>
              <a:rPr lang="ru-RU" sz="2000" dirty="0" smtClean="0"/>
              <a:t>, </a:t>
            </a:r>
            <a:r>
              <a:rPr lang="ru-RU" sz="2000" dirty="0" err="1" smtClean="0"/>
              <a:t>India</a:t>
            </a:r>
            <a:r>
              <a:rPr lang="ru-RU" sz="2000" dirty="0" smtClean="0"/>
              <a:t> </a:t>
            </a:r>
            <a:r>
              <a:rPr lang="ru-RU" sz="2000" dirty="0" err="1" smtClean="0"/>
              <a:t>did</a:t>
            </a:r>
            <a:r>
              <a:rPr lang="ru-RU" sz="2000" dirty="0" smtClean="0"/>
              <a:t> </a:t>
            </a:r>
            <a:r>
              <a:rPr lang="ru-RU" sz="2000" dirty="0" err="1" smtClean="0"/>
              <a:t>not</a:t>
            </a:r>
            <a:r>
              <a:rPr lang="ru-RU" sz="2000" dirty="0" smtClean="0"/>
              <a:t> </a:t>
            </a:r>
            <a:r>
              <a:rPr lang="ru-RU" sz="2000" dirty="0" err="1" smtClean="0"/>
              <a:t>always</a:t>
            </a:r>
            <a:r>
              <a:rPr lang="ru-RU" sz="2000" dirty="0" smtClean="0"/>
              <a:t> </a:t>
            </a:r>
            <a:r>
              <a:rPr lang="ru-RU" sz="2000" dirty="0" err="1" smtClean="0"/>
              <a:t>provide</a:t>
            </a:r>
            <a:r>
              <a:rPr lang="ru-RU" sz="2000" dirty="0" smtClean="0"/>
              <a:t> </a:t>
            </a:r>
            <a:r>
              <a:rPr lang="ru-RU" sz="2000" dirty="0" err="1" smtClean="0"/>
              <a:t>an</a:t>
            </a:r>
            <a:r>
              <a:rPr lang="ru-RU" sz="2000" dirty="0" smtClean="0"/>
              <a:t> </a:t>
            </a:r>
            <a:r>
              <a:rPr lang="ru-RU" sz="2000" dirty="0" err="1" smtClean="0"/>
              <a:t>update</a:t>
            </a:r>
            <a:r>
              <a:rPr lang="ru-RU" sz="2000" dirty="0" smtClean="0"/>
              <a:t> </a:t>
            </a:r>
            <a:r>
              <a:rPr lang="ru-RU" sz="2000" dirty="0" err="1" smtClean="0"/>
              <a:t>or</a:t>
            </a:r>
            <a:r>
              <a:rPr lang="ru-RU" sz="2000" dirty="0" smtClean="0"/>
              <a:t> </a:t>
            </a:r>
            <a:r>
              <a:rPr lang="ru-RU" sz="2000" dirty="0" err="1" smtClean="0"/>
              <a:t>status</a:t>
            </a:r>
            <a:r>
              <a:rPr lang="ru-RU" sz="2000" dirty="0" smtClean="0"/>
              <a:t> </a:t>
            </a:r>
            <a:r>
              <a:rPr lang="ru-RU" sz="2000" dirty="0" err="1" smtClean="0"/>
              <a:t>report</a:t>
            </a:r>
            <a:r>
              <a:rPr lang="ru-RU" sz="2000" dirty="0" smtClean="0"/>
              <a:t> </a:t>
            </a:r>
            <a:r>
              <a:rPr lang="ru-RU" sz="2000" dirty="0" err="1" smtClean="0"/>
              <a:t>to</a:t>
            </a:r>
            <a:r>
              <a:rPr lang="ru-RU" sz="2000" dirty="0" smtClean="0"/>
              <a:t> </a:t>
            </a:r>
            <a:r>
              <a:rPr lang="ru-RU" sz="2000" dirty="0" err="1" smtClean="0"/>
              <a:t>its</a:t>
            </a:r>
            <a:r>
              <a:rPr lang="ru-RU" sz="2000" dirty="0" smtClean="0"/>
              <a:t> EOI </a:t>
            </a:r>
            <a:r>
              <a:rPr lang="ru-RU" sz="2000" dirty="0" err="1" smtClean="0"/>
              <a:t>partners</a:t>
            </a:r>
            <a:r>
              <a:rPr lang="ru-RU" sz="2000" dirty="0" smtClean="0"/>
              <a:t> </a:t>
            </a:r>
            <a:r>
              <a:rPr lang="ru-RU" sz="2000" dirty="0" err="1" smtClean="0"/>
              <a:t>within</a:t>
            </a:r>
            <a:r>
              <a:rPr lang="ru-RU" sz="2000" dirty="0" smtClean="0"/>
              <a:t> 90 </a:t>
            </a:r>
            <a:r>
              <a:rPr lang="ru-RU" sz="2000" dirty="0" err="1" smtClean="0"/>
              <a:t>days</a:t>
            </a:r>
            <a:r>
              <a:rPr lang="ru-RU" sz="2000" dirty="0" smtClean="0"/>
              <a:t> </a:t>
            </a:r>
            <a:r>
              <a:rPr lang="ru-RU" sz="2000" dirty="0" err="1" smtClean="0"/>
              <a:t>when</a:t>
            </a:r>
            <a:r>
              <a:rPr lang="ru-RU" sz="2000" dirty="0" smtClean="0"/>
              <a:t> </a:t>
            </a:r>
            <a:r>
              <a:rPr lang="ru-RU" sz="2000" dirty="0" err="1" smtClean="0"/>
              <a:t>it</a:t>
            </a:r>
            <a:r>
              <a:rPr lang="ru-RU" sz="2000" dirty="0" smtClean="0"/>
              <a:t> </a:t>
            </a:r>
            <a:r>
              <a:rPr lang="ru-RU" sz="2000" dirty="0" err="1" smtClean="0"/>
              <a:t>was</a:t>
            </a:r>
            <a:r>
              <a:rPr lang="ru-RU" sz="2000" dirty="0" smtClean="0"/>
              <a:t> </a:t>
            </a:r>
            <a:r>
              <a:rPr lang="ru-RU" sz="2000" dirty="0" err="1" smtClean="0"/>
              <a:t>unable</a:t>
            </a:r>
            <a:r>
              <a:rPr lang="ru-RU" sz="2000" dirty="0" smtClean="0"/>
              <a:t> </a:t>
            </a:r>
            <a:r>
              <a:rPr lang="ru-RU" sz="2000" dirty="0" err="1" smtClean="0"/>
              <a:t>to</a:t>
            </a:r>
            <a:r>
              <a:rPr lang="ru-RU" sz="2000" dirty="0" smtClean="0"/>
              <a:t> </a:t>
            </a:r>
            <a:r>
              <a:rPr lang="ru-RU" sz="2000" dirty="0" err="1" smtClean="0"/>
              <a:t>provide</a:t>
            </a:r>
            <a:r>
              <a:rPr lang="ru-RU" sz="2000" dirty="0" smtClean="0"/>
              <a:t> a </a:t>
            </a:r>
            <a:r>
              <a:rPr lang="ru-RU" sz="2000" dirty="0" err="1" smtClean="0"/>
              <a:t>substantive</a:t>
            </a:r>
            <a:r>
              <a:rPr lang="ru-RU" sz="2000" dirty="0" smtClean="0"/>
              <a:t> </a:t>
            </a:r>
            <a:r>
              <a:rPr lang="ru-RU" sz="2000" dirty="0" err="1" smtClean="0"/>
              <a:t>response</a:t>
            </a:r>
            <a:r>
              <a:rPr lang="ru-RU" sz="2000" dirty="0" smtClean="0"/>
              <a:t> </a:t>
            </a:r>
            <a:r>
              <a:rPr lang="ru-RU" sz="2000" dirty="0" err="1" smtClean="0"/>
              <a:t>within</a:t>
            </a:r>
            <a:r>
              <a:rPr lang="ru-RU" sz="2000" dirty="0" smtClean="0"/>
              <a:t> </a:t>
            </a:r>
            <a:r>
              <a:rPr lang="ru-RU" sz="2000" dirty="0" err="1" smtClean="0"/>
              <a:t>that</a:t>
            </a:r>
            <a:r>
              <a:rPr lang="ru-RU" sz="2000" dirty="0" smtClean="0"/>
              <a:t> </a:t>
            </a:r>
            <a:r>
              <a:rPr lang="ru-RU" sz="2000" dirty="0" err="1" smtClean="0"/>
              <a:t>time</a:t>
            </a:r>
            <a:r>
              <a:rPr lang="ru-RU" sz="2000" dirty="0" smtClean="0"/>
              <a:t>. </a:t>
            </a:r>
            <a:r>
              <a:rPr lang="ru-RU" sz="2000" dirty="0" err="1" smtClean="0"/>
              <a:t>The</a:t>
            </a:r>
            <a:r>
              <a:rPr lang="ru-RU" sz="2000" dirty="0" smtClean="0"/>
              <a:t> </a:t>
            </a:r>
            <a:r>
              <a:rPr lang="ru-RU" sz="2000" dirty="0" err="1" smtClean="0"/>
              <a:t>monitoring</a:t>
            </a:r>
            <a:r>
              <a:rPr lang="ru-RU" sz="2000" dirty="0" smtClean="0"/>
              <a:t> </a:t>
            </a:r>
            <a:r>
              <a:rPr lang="ru-RU" sz="2000" dirty="0" err="1" smtClean="0"/>
              <a:t>of</a:t>
            </a:r>
            <a:r>
              <a:rPr lang="ru-RU" sz="2000" dirty="0" smtClean="0"/>
              <a:t> </a:t>
            </a:r>
            <a:r>
              <a:rPr lang="ru-RU" sz="2000" dirty="0" err="1" smtClean="0"/>
              <a:t>requests</a:t>
            </a:r>
            <a:r>
              <a:rPr lang="ru-RU" sz="2000" dirty="0" smtClean="0"/>
              <a:t> </a:t>
            </a:r>
            <a:r>
              <a:rPr lang="ru-RU" sz="2000" dirty="0" err="1" smtClean="0"/>
              <a:t>has</a:t>
            </a:r>
            <a:r>
              <a:rPr lang="ru-RU" sz="2000" dirty="0" smtClean="0"/>
              <a:t> </a:t>
            </a:r>
            <a:r>
              <a:rPr lang="ru-RU" sz="2000" dirty="0" err="1" smtClean="0"/>
              <a:t>nonetheless</a:t>
            </a:r>
            <a:r>
              <a:rPr lang="ru-RU" sz="2000" dirty="0" smtClean="0"/>
              <a:t> </a:t>
            </a:r>
            <a:r>
              <a:rPr lang="ru-RU" sz="2000" dirty="0" err="1" smtClean="0"/>
              <a:t>improved</a:t>
            </a:r>
            <a:r>
              <a:rPr lang="ru-RU" sz="2000" dirty="0" smtClean="0"/>
              <a:t> </a:t>
            </a:r>
            <a:r>
              <a:rPr lang="ru-RU" sz="2000" dirty="0" err="1" smtClean="0"/>
              <a:t>more</a:t>
            </a:r>
            <a:r>
              <a:rPr lang="ru-RU" sz="2000" dirty="0" smtClean="0"/>
              <a:t> </a:t>
            </a:r>
            <a:r>
              <a:rPr lang="ru-RU" sz="2000" dirty="0" err="1" smtClean="0"/>
              <a:t>recently</a:t>
            </a:r>
            <a:r>
              <a:rPr lang="ru-RU" sz="2000" dirty="0" smtClean="0"/>
              <a:t>, </a:t>
            </a:r>
            <a:r>
              <a:rPr lang="ru-RU" sz="2000" dirty="0" err="1" smtClean="0"/>
              <a:t>with</a:t>
            </a:r>
            <a:r>
              <a:rPr lang="ru-RU" sz="2000" dirty="0" smtClean="0"/>
              <a:t> </a:t>
            </a:r>
            <a:r>
              <a:rPr lang="ru-RU" sz="2000" dirty="0" err="1" smtClean="0"/>
              <a:t>the</a:t>
            </a:r>
            <a:r>
              <a:rPr lang="ru-RU" sz="2000" dirty="0" smtClean="0"/>
              <a:t> </a:t>
            </a:r>
            <a:r>
              <a:rPr lang="ru-RU" sz="2000" dirty="0" err="1" smtClean="0"/>
              <a:t>introduction</a:t>
            </a:r>
            <a:r>
              <a:rPr lang="ru-RU" sz="2000" dirty="0" smtClean="0"/>
              <a:t> </a:t>
            </a:r>
            <a:r>
              <a:rPr lang="ru-RU" sz="2000" dirty="0" err="1" smtClean="0"/>
              <a:t>of</a:t>
            </a:r>
            <a:r>
              <a:rPr lang="ru-RU" sz="2000" dirty="0" smtClean="0"/>
              <a:t> a </a:t>
            </a:r>
            <a:r>
              <a:rPr lang="ru-RU" sz="2000" dirty="0" err="1" smtClean="0"/>
              <a:t>new</a:t>
            </a:r>
            <a:r>
              <a:rPr lang="ru-RU" sz="2000" dirty="0" smtClean="0"/>
              <a:t> </a:t>
            </a:r>
            <a:r>
              <a:rPr lang="ru-RU" sz="2000" dirty="0" err="1" smtClean="0"/>
              <a:t>monitoring</a:t>
            </a:r>
            <a:r>
              <a:rPr lang="ru-RU" sz="2000" dirty="0" smtClean="0"/>
              <a:t> </a:t>
            </a:r>
            <a:r>
              <a:rPr lang="ru-RU" sz="2000" dirty="0" err="1" smtClean="0"/>
              <a:t>system</a:t>
            </a:r>
            <a:r>
              <a:rPr lang="ru-RU" sz="2000" dirty="0" smtClean="0"/>
              <a:t>.  </a:t>
            </a:r>
            <a:endParaRPr lang="en-US" sz="2000" dirty="0" smtClean="0"/>
          </a:p>
        </p:txBody>
      </p:sp>
      <p:grpSp>
        <p:nvGrpSpPr>
          <p:cNvPr id="28675" name="Группа 6"/>
          <p:cNvGrpSpPr>
            <a:grpSpLocks/>
          </p:cNvGrpSpPr>
          <p:nvPr/>
        </p:nvGrpSpPr>
        <p:grpSpPr bwMode="auto">
          <a:xfrm>
            <a:off x="2339975" y="260350"/>
            <a:ext cx="4071938" cy="476250"/>
            <a:chOff x="285720" y="285728"/>
            <a:chExt cx="4071946" cy="476250"/>
          </a:xfrm>
        </p:grpSpPr>
        <p:pic>
          <p:nvPicPr>
            <p:cNvPr id="28676"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8677"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250825" y="981075"/>
            <a:ext cx="7993063" cy="5256213"/>
          </a:xfrm>
        </p:spPr>
        <p:txBody>
          <a:bodyPr/>
          <a:lstStyle/>
          <a:p>
            <a:pPr marL="609600" indent="-609600">
              <a:buFont typeface="Arial" charset="0"/>
              <a:buNone/>
            </a:pPr>
            <a:endParaRPr lang="en-US" sz="2800" dirty="0" smtClean="0"/>
          </a:p>
          <a:p>
            <a:pPr marL="609600" indent="-609600">
              <a:buFont typeface="Arial" charset="0"/>
              <a:buNone/>
            </a:pPr>
            <a:r>
              <a:rPr lang="en-US" sz="2800" dirty="0" smtClean="0"/>
              <a:t>China’s significant </a:t>
            </a:r>
            <a:r>
              <a:rPr lang="en-US" sz="2800" dirty="0" smtClean="0"/>
              <a:t>deviations </a:t>
            </a:r>
            <a:r>
              <a:rPr lang="en-US" sz="2800" dirty="0" smtClean="0"/>
              <a:t>from the OECD standard:</a:t>
            </a:r>
          </a:p>
          <a:p>
            <a:pPr marL="609600" indent="-609600">
              <a:buFont typeface="Arial" charset="0"/>
              <a:buAutoNum type="arabicPeriod"/>
            </a:pPr>
            <a:endParaRPr lang="en-US" sz="2000" dirty="0" smtClean="0"/>
          </a:p>
          <a:p>
            <a:pPr marL="609600" indent="-609600">
              <a:buFont typeface="Arial" charset="0"/>
              <a:buAutoNum type="arabicPeriod"/>
            </a:pPr>
            <a:r>
              <a:rPr lang="ru-RU" sz="2000" dirty="0" err="1" smtClean="0"/>
              <a:t>Not</a:t>
            </a:r>
            <a:r>
              <a:rPr lang="ru-RU" sz="2000" dirty="0" smtClean="0"/>
              <a:t> </a:t>
            </a:r>
            <a:r>
              <a:rPr lang="ru-RU" sz="2000" dirty="0" err="1" smtClean="0"/>
              <a:t>all</a:t>
            </a:r>
            <a:r>
              <a:rPr lang="ru-RU" sz="2000" dirty="0" smtClean="0"/>
              <a:t> </a:t>
            </a:r>
            <a:r>
              <a:rPr lang="ru-RU" sz="2000" dirty="0" err="1" smtClean="0"/>
              <a:t>of</a:t>
            </a:r>
            <a:r>
              <a:rPr lang="ru-RU" sz="2000" dirty="0" smtClean="0"/>
              <a:t> </a:t>
            </a:r>
            <a:r>
              <a:rPr lang="ru-RU" sz="2000" dirty="0" err="1" smtClean="0"/>
              <a:t>the</a:t>
            </a:r>
            <a:r>
              <a:rPr lang="ru-RU" sz="2000" dirty="0" smtClean="0"/>
              <a:t> </a:t>
            </a:r>
            <a:r>
              <a:rPr lang="ru-RU" sz="2000" dirty="0" err="1" smtClean="0"/>
              <a:t>regions</a:t>
            </a:r>
            <a:r>
              <a:rPr lang="ru-RU" sz="2000" dirty="0" smtClean="0"/>
              <a:t> </a:t>
            </a:r>
            <a:r>
              <a:rPr lang="ru-RU" sz="2000" dirty="0" err="1" smtClean="0"/>
              <a:t>in</a:t>
            </a:r>
            <a:r>
              <a:rPr lang="ru-RU" sz="2000" dirty="0" smtClean="0"/>
              <a:t> </a:t>
            </a:r>
            <a:r>
              <a:rPr lang="ru-RU" sz="2000" dirty="0" err="1" smtClean="0"/>
              <a:t>China</a:t>
            </a:r>
            <a:r>
              <a:rPr lang="ru-RU" sz="2000" dirty="0" smtClean="0"/>
              <a:t> </a:t>
            </a:r>
            <a:r>
              <a:rPr lang="ru-RU" sz="2000" dirty="0" err="1" smtClean="0"/>
              <a:t>have</a:t>
            </a:r>
            <a:r>
              <a:rPr lang="ru-RU" sz="2000" dirty="0" smtClean="0"/>
              <a:t> </a:t>
            </a:r>
            <a:r>
              <a:rPr lang="ru-RU" sz="2000" dirty="0" err="1" smtClean="0"/>
              <a:t>implemented</a:t>
            </a:r>
            <a:r>
              <a:rPr lang="ru-RU" sz="2000" dirty="0" smtClean="0"/>
              <a:t> </a:t>
            </a:r>
            <a:r>
              <a:rPr lang="ru-RU" sz="2000" dirty="0" err="1" smtClean="0"/>
              <a:t>legal</a:t>
            </a:r>
            <a:r>
              <a:rPr lang="ru-RU" sz="2000" dirty="0" smtClean="0"/>
              <a:t> </a:t>
            </a:r>
            <a:r>
              <a:rPr lang="ru-RU" sz="2000" dirty="0" err="1" smtClean="0"/>
              <a:t>provisions</a:t>
            </a:r>
            <a:r>
              <a:rPr lang="ru-RU" sz="2000" dirty="0" smtClean="0"/>
              <a:t> </a:t>
            </a:r>
            <a:r>
              <a:rPr lang="ru-RU" sz="2000" dirty="0" err="1" smtClean="0"/>
              <a:t>that</a:t>
            </a:r>
            <a:r>
              <a:rPr lang="ru-RU" sz="2000" dirty="0" smtClean="0"/>
              <a:t> </a:t>
            </a:r>
            <a:r>
              <a:rPr lang="ru-RU" sz="2000" dirty="0" err="1" smtClean="0"/>
              <a:t>ensure</a:t>
            </a:r>
            <a:r>
              <a:rPr lang="ru-RU" sz="2000" dirty="0" smtClean="0"/>
              <a:t> </a:t>
            </a:r>
            <a:r>
              <a:rPr lang="ru-RU" sz="2000" dirty="0" err="1" smtClean="0"/>
              <a:t>ownership</a:t>
            </a:r>
            <a:r>
              <a:rPr lang="ru-RU" sz="2000" dirty="0" smtClean="0"/>
              <a:t> </a:t>
            </a:r>
            <a:r>
              <a:rPr lang="ru-RU" sz="2000" dirty="0" err="1" smtClean="0"/>
              <a:t>information</a:t>
            </a:r>
            <a:r>
              <a:rPr lang="ru-RU" sz="2000" dirty="0" smtClean="0"/>
              <a:t> </a:t>
            </a:r>
            <a:r>
              <a:rPr lang="ru-RU" sz="2000" dirty="0" err="1" smtClean="0"/>
              <a:t>in</a:t>
            </a:r>
            <a:r>
              <a:rPr lang="ru-RU" sz="2000" dirty="0" smtClean="0"/>
              <a:t> </a:t>
            </a:r>
            <a:r>
              <a:rPr lang="ru-RU" sz="2000" dirty="0" err="1" smtClean="0"/>
              <a:t>relation</a:t>
            </a:r>
            <a:r>
              <a:rPr lang="ru-RU" sz="2000" dirty="0" smtClean="0"/>
              <a:t> </a:t>
            </a:r>
            <a:r>
              <a:rPr lang="ru-RU" sz="2000" dirty="0" err="1" smtClean="0"/>
              <a:t>to</a:t>
            </a:r>
            <a:r>
              <a:rPr lang="ru-RU" sz="2000" dirty="0" smtClean="0"/>
              <a:t> </a:t>
            </a:r>
            <a:r>
              <a:rPr lang="ru-RU" sz="2000" dirty="0" err="1" smtClean="0"/>
              <a:t>bearer</a:t>
            </a:r>
            <a:r>
              <a:rPr lang="ru-RU" sz="2000" dirty="0" smtClean="0"/>
              <a:t> </a:t>
            </a:r>
            <a:r>
              <a:rPr lang="ru-RU" sz="2000" dirty="0" err="1" smtClean="0"/>
              <a:t>shares</a:t>
            </a:r>
            <a:r>
              <a:rPr lang="ru-RU" sz="2000" dirty="0" smtClean="0"/>
              <a:t> </a:t>
            </a:r>
            <a:r>
              <a:rPr lang="ru-RU" sz="2000" dirty="0" err="1" smtClean="0"/>
              <a:t>is</a:t>
            </a:r>
            <a:r>
              <a:rPr lang="ru-RU" sz="2000" dirty="0" smtClean="0"/>
              <a:t> </a:t>
            </a:r>
            <a:r>
              <a:rPr lang="ru-RU" sz="2000" dirty="0" err="1" smtClean="0"/>
              <a:t>available</a:t>
            </a:r>
            <a:r>
              <a:rPr lang="ru-RU" sz="2000" dirty="0" smtClean="0"/>
              <a:t>. </a:t>
            </a:r>
            <a:endParaRPr lang="en-US" sz="2000" dirty="0" smtClean="0"/>
          </a:p>
          <a:p>
            <a:pPr marL="609600" indent="-609600">
              <a:buFont typeface="Arial" charset="0"/>
              <a:buAutoNum type="arabicPeriod"/>
            </a:pPr>
            <a:endParaRPr lang="en-US" sz="2000" dirty="0" smtClean="0"/>
          </a:p>
          <a:p>
            <a:pPr marL="609600" indent="-609600">
              <a:buFont typeface="Arial" charset="0"/>
              <a:buAutoNum type="arabicPeriod"/>
            </a:pPr>
            <a:r>
              <a:rPr lang="ru-RU" sz="2000" dirty="0" err="1" smtClean="0"/>
              <a:t>China’s</a:t>
            </a:r>
            <a:r>
              <a:rPr lang="ru-RU" sz="2000" dirty="0" smtClean="0"/>
              <a:t> EOI </a:t>
            </a:r>
            <a:r>
              <a:rPr lang="ru-RU" sz="2000" dirty="0" err="1" smtClean="0"/>
              <a:t>program</a:t>
            </a:r>
            <a:r>
              <a:rPr lang="ru-RU" sz="2000" dirty="0" smtClean="0"/>
              <a:t> </a:t>
            </a:r>
            <a:r>
              <a:rPr lang="ru-RU" sz="2000" dirty="0" err="1" smtClean="0"/>
              <a:t>is</a:t>
            </a:r>
            <a:r>
              <a:rPr lang="ru-RU" sz="2000" dirty="0" smtClean="0"/>
              <a:t>, </a:t>
            </a:r>
            <a:r>
              <a:rPr lang="ru-RU" sz="2000" dirty="0" err="1" smtClean="0"/>
              <a:t>in</a:t>
            </a:r>
            <a:r>
              <a:rPr lang="ru-RU" sz="2000" dirty="0" smtClean="0"/>
              <a:t> </a:t>
            </a:r>
            <a:r>
              <a:rPr lang="ru-RU" sz="2000" dirty="0" err="1" smtClean="0"/>
              <a:t>practice</a:t>
            </a:r>
            <a:r>
              <a:rPr lang="ru-RU" sz="2000" dirty="0" smtClean="0"/>
              <a:t>, </a:t>
            </a:r>
            <a:r>
              <a:rPr lang="ru-RU" sz="2000" dirty="0" err="1" smtClean="0"/>
              <a:t>managed</a:t>
            </a:r>
            <a:r>
              <a:rPr lang="ru-RU" sz="2000" dirty="0" smtClean="0"/>
              <a:t> </a:t>
            </a:r>
            <a:r>
              <a:rPr lang="ru-RU" sz="2000" dirty="0" err="1" smtClean="0"/>
              <a:t>by</a:t>
            </a:r>
            <a:r>
              <a:rPr lang="ru-RU" sz="2000" dirty="0" smtClean="0"/>
              <a:t> </a:t>
            </a:r>
            <a:r>
              <a:rPr lang="ru-RU" sz="2000" dirty="0" err="1" smtClean="0"/>
              <a:t>three</a:t>
            </a:r>
            <a:r>
              <a:rPr lang="ru-RU" sz="2000" dirty="0" smtClean="0"/>
              <a:t> </a:t>
            </a:r>
            <a:r>
              <a:rPr lang="ru-RU" sz="2000" dirty="0" err="1" smtClean="0"/>
              <a:t>officials</a:t>
            </a:r>
            <a:r>
              <a:rPr lang="ru-RU" sz="2000" dirty="0" smtClean="0"/>
              <a:t> </a:t>
            </a:r>
            <a:r>
              <a:rPr lang="ru-RU" sz="2000" dirty="0" err="1" smtClean="0"/>
              <a:t>in</a:t>
            </a:r>
            <a:r>
              <a:rPr lang="ru-RU" sz="2000" dirty="0" smtClean="0"/>
              <a:t> </a:t>
            </a:r>
            <a:r>
              <a:rPr lang="ru-RU" sz="2000" dirty="0" err="1" smtClean="0"/>
              <a:t>the</a:t>
            </a:r>
            <a:r>
              <a:rPr lang="ru-RU" sz="2000" dirty="0" smtClean="0"/>
              <a:t> GCCD </a:t>
            </a:r>
            <a:r>
              <a:rPr lang="ru-RU" sz="2000" dirty="0" err="1" smtClean="0"/>
              <a:t>who</a:t>
            </a:r>
            <a:r>
              <a:rPr lang="ru-RU" sz="2000" dirty="0" smtClean="0"/>
              <a:t> </a:t>
            </a:r>
            <a:r>
              <a:rPr lang="ru-RU" sz="2000" dirty="0" err="1" smtClean="0"/>
              <a:t>face</a:t>
            </a:r>
            <a:r>
              <a:rPr lang="ru-RU" sz="2000" dirty="0" smtClean="0"/>
              <a:t> </a:t>
            </a:r>
            <a:r>
              <a:rPr lang="ru-RU" sz="2000" dirty="0" err="1" smtClean="0"/>
              <a:t>personnel</a:t>
            </a:r>
            <a:r>
              <a:rPr lang="ru-RU" sz="2000" dirty="0" smtClean="0"/>
              <a:t> </a:t>
            </a:r>
            <a:r>
              <a:rPr lang="ru-RU" sz="2000" dirty="0" err="1" smtClean="0"/>
              <a:t>resource</a:t>
            </a:r>
            <a:r>
              <a:rPr lang="ru-RU" sz="2000" dirty="0" smtClean="0"/>
              <a:t> </a:t>
            </a:r>
            <a:r>
              <a:rPr lang="ru-RU" sz="2000" dirty="0" err="1" smtClean="0"/>
              <a:t>challenges</a:t>
            </a:r>
            <a:r>
              <a:rPr lang="ru-RU" sz="2000" dirty="0" smtClean="0"/>
              <a:t> </a:t>
            </a:r>
            <a:r>
              <a:rPr lang="ru-RU" sz="2000" dirty="0" err="1" smtClean="0"/>
              <a:t>posed</a:t>
            </a:r>
            <a:r>
              <a:rPr lang="ru-RU" sz="2000" dirty="0" smtClean="0"/>
              <a:t> </a:t>
            </a:r>
            <a:r>
              <a:rPr lang="ru-RU" sz="2000" dirty="0" err="1" smtClean="0"/>
              <a:t>by</a:t>
            </a:r>
            <a:r>
              <a:rPr lang="ru-RU" sz="2000" dirty="0" smtClean="0"/>
              <a:t> </a:t>
            </a:r>
            <a:r>
              <a:rPr lang="ru-RU" sz="2000" dirty="0" err="1" smtClean="0"/>
              <a:t>the</a:t>
            </a:r>
            <a:r>
              <a:rPr lang="ru-RU" sz="2000" dirty="0" smtClean="0"/>
              <a:t> </a:t>
            </a:r>
            <a:r>
              <a:rPr lang="ru-RU" sz="2000" dirty="0" err="1" smtClean="0"/>
              <a:t>gradual</a:t>
            </a:r>
            <a:r>
              <a:rPr lang="ru-RU" sz="2000" dirty="0" smtClean="0"/>
              <a:t> </a:t>
            </a:r>
            <a:r>
              <a:rPr lang="ru-RU" sz="2000" dirty="0" err="1" smtClean="0"/>
              <a:t>increase</a:t>
            </a:r>
            <a:r>
              <a:rPr lang="ru-RU" sz="2000" dirty="0" smtClean="0"/>
              <a:t> </a:t>
            </a:r>
            <a:r>
              <a:rPr lang="ru-RU" sz="2000" dirty="0" err="1" smtClean="0"/>
              <a:t>in</a:t>
            </a:r>
            <a:r>
              <a:rPr lang="ru-RU" sz="2000" dirty="0" smtClean="0"/>
              <a:t> </a:t>
            </a:r>
            <a:r>
              <a:rPr lang="ru-RU" sz="2000" dirty="0" err="1" smtClean="0"/>
              <a:t>the</a:t>
            </a:r>
            <a:r>
              <a:rPr lang="ru-RU" sz="2000" dirty="0" smtClean="0"/>
              <a:t> </a:t>
            </a:r>
            <a:r>
              <a:rPr lang="ru-RU" sz="2000" dirty="0" err="1" smtClean="0"/>
              <a:t>number</a:t>
            </a:r>
            <a:r>
              <a:rPr lang="ru-RU" sz="2000" dirty="0" smtClean="0"/>
              <a:t> </a:t>
            </a:r>
            <a:r>
              <a:rPr lang="ru-RU" sz="2000" dirty="0" err="1" smtClean="0"/>
              <a:t>of</a:t>
            </a:r>
            <a:r>
              <a:rPr lang="ru-RU" sz="2000" dirty="0" smtClean="0"/>
              <a:t> </a:t>
            </a:r>
            <a:r>
              <a:rPr lang="ru-RU" sz="2000" dirty="0" err="1" smtClean="0"/>
              <a:t>inbound</a:t>
            </a:r>
            <a:r>
              <a:rPr lang="ru-RU" sz="2000" dirty="0" smtClean="0"/>
              <a:t> </a:t>
            </a:r>
            <a:r>
              <a:rPr lang="ru-RU" sz="2000" dirty="0" err="1" smtClean="0"/>
              <a:t>requests</a:t>
            </a:r>
            <a:r>
              <a:rPr lang="ru-RU" sz="2000" dirty="0" smtClean="0"/>
              <a:t> </a:t>
            </a:r>
            <a:r>
              <a:rPr lang="ru-RU" sz="2000" dirty="0" err="1" smtClean="0"/>
              <a:t>received</a:t>
            </a:r>
            <a:r>
              <a:rPr lang="ru-RU" sz="2000" dirty="0" smtClean="0"/>
              <a:t> </a:t>
            </a:r>
            <a:r>
              <a:rPr lang="ru-RU" sz="2000" dirty="0" err="1" smtClean="0"/>
              <a:t>by</a:t>
            </a:r>
            <a:r>
              <a:rPr lang="ru-RU" sz="2000" dirty="0" smtClean="0"/>
              <a:t> </a:t>
            </a:r>
            <a:r>
              <a:rPr lang="ru-RU" sz="2000" dirty="0" err="1" smtClean="0"/>
              <a:t>China</a:t>
            </a:r>
            <a:r>
              <a:rPr lang="ru-RU" sz="2000" dirty="0" smtClean="0"/>
              <a:t>.  </a:t>
            </a:r>
            <a:endParaRPr lang="en-US" sz="2000" dirty="0" smtClean="0"/>
          </a:p>
        </p:txBody>
      </p:sp>
      <p:grpSp>
        <p:nvGrpSpPr>
          <p:cNvPr id="29699" name="Группа 6"/>
          <p:cNvGrpSpPr>
            <a:grpSpLocks/>
          </p:cNvGrpSpPr>
          <p:nvPr/>
        </p:nvGrpSpPr>
        <p:grpSpPr bwMode="auto">
          <a:xfrm>
            <a:off x="2339975" y="260350"/>
            <a:ext cx="4071938" cy="476250"/>
            <a:chOff x="285720" y="285728"/>
            <a:chExt cx="4071946" cy="476250"/>
          </a:xfrm>
        </p:grpSpPr>
        <p:pic>
          <p:nvPicPr>
            <p:cNvPr id="29700"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9701"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250825" y="981075"/>
            <a:ext cx="7993063" cy="5256213"/>
          </a:xfrm>
        </p:spPr>
        <p:txBody>
          <a:bodyPr/>
          <a:lstStyle/>
          <a:p>
            <a:pPr marL="609600" indent="-609600">
              <a:buFont typeface="Arial" charset="0"/>
              <a:buNone/>
            </a:pPr>
            <a:endParaRPr lang="en-US" sz="2800" dirty="0" smtClean="0"/>
          </a:p>
          <a:p>
            <a:pPr marL="609600" indent="-609600">
              <a:buFont typeface="Arial" charset="0"/>
              <a:buNone/>
            </a:pPr>
            <a:r>
              <a:rPr lang="en-US" sz="2800" dirty="0" smtClean="0"/>
              <a:t>SU’s significant </a:t>
            </a:r>
            <a:r>
              <a:rPr lang="en-US" sz="2800" dirty="0" smtClean="0"/>
              <a:t>deviations </a:t>
            </a:r>
            <a:r>
              <a:rPr lang="en-US" sz="2800" dirty="0" smtClean="0"/>
              <a:t>from the OECD standard:</a:t>
            </a:r>
          </a:p>
          <a:p>
            <a:pPr marL="609600" indent="-609600">
              <a:buFont typeface="Arial" charset="0"/>
              <a:buAutoNum type="arabicPeriod"/>
            </a:pPr>
            <a:endParaRPr lang="en-US" sz="2000" dirty="0" smtClean="0"/>
          </a:p>
          <a:p>
            <a:pPr marL="609600" indent="-609600">
              <a:buFont typeface="Arial" charset="0"/>
              <a:buAutoNum type="arabicPeriod"/>
            </a:pPr>
            <a:endParaRPr lang="en-US" sz="2000" dirty="0" smtClean="0"/>
          </a:p>
          <a:p>
            <a:pPr marL="609600" indent="-609600">
              <a:buFont typeface="Arial" charset="0"/>
              <a:buAutoNum type="arabicPeriod"/>
            </a:pPr>
            <a:r>
              <a:rPr lang="ru-RU" sz="2000" dirty="0" err="1" smtClean="0"/>
              <a:t>Ownership</a:t>
            </a:r>
            <a:r>
              <a:rPr lang="ru-RU" sz="2000" dirty="0" smtClean="0"/>
              <a:t> </a:t>
            </a:r>
            <a:r>
              <a:rPr lang="ru-RU" sz="2000" dirty="0" err="1" smtClean="0"/>
              <a:t>information</a:t>
            </a:r>
            <a:r>
              <a:rPr lang="ru-RU" sz="2000" dirty="0" smtClean="0"/>
              <a:t> </a:t>
            </a:r>
            <a:r>
              <a:rPr lang="ru-RU" sz="2000" dirty="0" err="1" smtClean="0"/>
              <a:t>on</a:t>
            </a:r>
            <a:r>
              <a:rPr lang="ru-RU" sz="2000" dirty="0" smtClean="0"/>
              <a:t> </a:t>
            </a:r>
            <a:r>
              <a:rPr lang="ru-RU" sz="2000" dirty="0" err="1" smtClean="0"/>
              <a:t>partnerships</a:t>
            </a:r>
            <a:r>
              <a:rPr lang="ru-RU" sz="2000" dirty="0" smtClean="0"/>
              <a:t> </a:t>
            </a:r>
            <a:r>
              <a:rPr lang="ru-RU" sz="2000" dirty="0" err="1" smtClean="0"/>
              <a:t>is</a:t>
            </a:r>
            <a:r>
              <a:rPr lang="ru-RU" sz="2000" dirty="0" smtClean="0"/>
              <a:t> </a:t>
            </a:r>
            <a:r>
              <a:rPr lang="ru-RU" sz="2000" dirty="0" err="1" smtClean="0"/>
              <a:t>only</a:t>
            </a:r>
            <a:r>
              <a:rPr lang="ru-RU" sz="2000" dirty="0" smtClean="0"/>
              <a:t> </a:t>
            </a:r>
            <a:r>
              <a:rPr lang="ru-RU" sz="2000" dirty="0" err="1" smtClean="0"/>
              <a:t>comprehensively</a:t>
            </a:r>
            <a:r>
              <a:rPr lang="ru-RU" sz="2000" dirty="0" smtClean="0"/>
              <a:t> </a:t>
            </a:r>
            <a:r>
              <a:rPr lang="ru-RU" sz="2000" dirty="0" err="1" smtClean="0"/>
              <a:t>available</a:t>
            </a:r>
            <a:r>
              <a:rPr lang="ru-RU" sz="2000" dirty="0" smtClean="0"/>
              <a:t> </a:t>
            </a:r>
            <a:r>
              <a:rPr lang="ru-RU" sz="2000" dirty="0" err="1" smtClean="0"/>
              <a:t>from</a:t>
            </a:r>
            <a:r>
              <a:rPr lang="ru-RU" sz="2000" dirty="0" smtClean="0"/>
              <a:t> </a:t>
            </a:r>
            <a:r>
              <a:rPr lang="ru-RU" sz="2000" dirty="0" err="1" smtClean="0"/>
              <a:t>the</a:t>
            </a:r>
            <a:r>
              <a:rPr lang="ru-RU" sz="2000" dirty="0" smtClean="0"/>
              <a:t> </a:t>
            </a:r>
            <a:r>
              <a:rPr lang="ru-RU" sz="2000" dirty="0" err="1" smtClean="0"/>
              <a:t>fiscal</a:t>
            </a:r>
            <a:r>
              <a:rPr lang="ru-RU" sz="2000" dirty="0" smtClean="0"/>
              <a:t> </a:t>
            </a:r>
            <a:r>
              <a:rPr lang="ru-RU" sz="2000" dirty="0" err="1" smtClean="0"/>
              <a:t>year</a:t>
            </a:r>
            <a:r>
              <a:rPr lang="ru-RU" sz="2000" dirty="0" smtClean="0"/>
              <a:t> 2011-2012 </a:t>
            </a:r>
            <a:r>
              <a:rPr lang="ru-RU" sz="2000" dirty="0" err="1" smtClean="0"/>
              <a:t>onwards</a:t>
            </a:r>
            <a:r>
              <a:rPr lang="ru-RU" sz="2000" dirty="0" smtClean="0"/>
              <a:t>, </a:t>
            </a:r>
            <a:r>
              <a:rPr lang="ru-RU" sz="2000" dirty="0" err="1" smtClean="0"/>
              <a:t>and</a:t>
            </a:r>
            <a:r>
              <a:rPr lang="ru-RU" sz="2000" dirty="0" smtClean="0"/>
              <a:t> </a:t>
            </a:r>
            <a:r>
              <a:rPr lang="ru-RU" sz="2000" dirty="0" err="1" smtClean="0"/>
              <a:t>where</a:t>
            </a:r>
            <a:r>
              <a:rPr lang="ru-RU" sz="2000" dirty="0" smtClean="0"/>
              <a:t> </a:t>
            </a:r>
            <a:r>
              <a:rPr lang="ru-RU" sz="2000" dirty="0" err="1" smtClean="0"/>
              <a:t>one</a:t>
            </a:r>
            <a:r>
              <a:rPr lang="ru-RU" sz="2000" dirty="0" smtClean="0"/>
              <a:t> </a:t>
            </a:r>
            <a:r>
              <a:rPr lang="ru-RU" sz="2000" dirty="0" err="1" smtClean="0"/>
              <a:t>of</a:t>
            </a:r>
            <a:r>
              <a:rPr lang="ru-RU" sz="2000" dirty="0" smtClean="0"/>
              <a:t> </a:t>
            </a:r>
            <a:r>
              <a:rPr lang="ru-RU" sz="2000" dirty="0" err="1" smtClean="0"/>
              <a:t>the</a:t>
            </a:r>
            <a:r>
              <a:rPr lang="ru-RU" sz="2000" dirty="0" smtClean="0"/>
              <a:t> </a:t>
            </a:r>
            <a:r>
              <a:rPr lang="ru-RU" sz="2000" dirty="0" err="1" smtClean="0"/>
              <a:t>partners</a:t>
            </a:r>
            <a:r>
              <a:rPr lang="ru-RU" sz="2000" dirty="0" smtClean="0"/>
              <a:t> </a:t>
            </a:r>
            <a:r>
              <a:rPr lang="ru-RU" sz="2000" dirty="0" err="1" smtClean="0"/>
              <a:t>is</a:t>
            </a:r>
            <a:r>
              <a:rPr lang="ru-RU" sz="2000" dirty="0" smtClean="0"/>
              <a:t> a </a:t>
            </a:r>
            <a:r>
              <a:rPr lang="ru-RU" sz="2000" dirty="0" err="1" smtClean="0"/>
              <a:t>trust</a:t>
            </a:r>
            <a:r>
              <a:rPr lang="ru-RU" sz="2000" dirty="0" smtClean="0"/>
              <a:t> </a:t>
            </a:r>
            <a:r>
              <a:rPr lang="ru-RU" sz="2000" dirty="0" err="1" smtClean="0"/>
              <a:t>information</a:t>
            </a:r>
            <a:r>
              <a:rPr lang="ru-RU" sz="2000" dirty="0" smtClean="0"/>
              <a:t> </a:t>
            </a:r>
            <a:r>
              <a:rPr lang="ru-RU" sz="2000" dirty="0" err="1" smtClean="0"/>
              <a:t>on</a:t>
            </a:r>
            <a:r>
              <a:rPr lang="ru-RU" sz="2000" dirty="0" smtClean="0"/>
              <a:t> </a:t>
            </a:r>
            <a:r>
              <a:rPr lang="ru-RU" sz="2000" dirty="0" err="1" smtClean="0"/>
              <a:t>the</a:t>
            </a:r>
            <a:r>
              <a:rPr lang="ru-RU" sz="2000" dirty="0" smtClean="0"/>
              <a:t> </a:t>
            </a:r>
            <a:r>
              <a:rPr lang="ru-RU" sz="2000" dirty="0" err="1" smtClean="0"/>
              <a:t>partnership’s</a:t>
            </a:r>
            <a:r>
              <a:rPr lang="ru-RU" sz="2000" dirty="0" smtClean="0"/>
              <a:t> </a:t>
            </a:r>
            <a:r>
              <a:rPr lang="ru-RU" sz="2000" dirty="0" err="1" smtClean="0"/>
              <a:t>name</a:t>
            </a:r>
            <a:r>
              <a:rPr lang="ru-RU" sz="2000" dirty="0" smtClean="0"/>
              <a:t> </a:t>
            </a:r>
            <a:r>
              <a:rPr lang="ru-RU" sz="2000" dirty="0" err="1" smtClean="0"/>
              <a:t>is</a:t>
            </a:r>
            <a:r>
              <a:rPr lang="ru-RU" sz="2000" dirty="0" smtClean="0"/>
              <a:t> </a:t>
            </a:r>
            <a:r>
              <a:rPr lang="ru-RU" sz="2000" dirty="0" err="1" smtClean="0"/>
              <a:t>only</a:t>
            </a:r>
            <a:r>
              <a:rPr lang="ru-RU" sz="2000" dirty="0" smtClean="0"/>
              <a:t> </a:t>
            </a:r>
            <a:r>
              <a:rPr lang="ru-RU" sz="2000" dirty="0" err="1" smtClean="0"/>
              <a:t>available</a:t>
            </a:r>
            <a:r>
              <a:rPr lang="ru-RU" sz="2000" dirty="0" smtClean="0"/>
              <a:t> </a:t>
            </a:r>
            <a:r>
              <a:rPr lang="ru-RU" sz="2000" dirty="0" err="1" smtClean="0"/>
              <a:t>after</a:t>
            </a:r>
            <a:r>
              <a:rPr lang="ru-RU" sz="2000" dirty="0" smtClean="0"/>
              <a:t> </a:t>
            </a:r>
            <a:r>
              <a:rPr lang="ru-RU" sz="2000" dirty="0" err="1" smtClean="0"/>
              <a:t>an</a:t>
            </a:r>
            <a:r>
              <a:rPr lang="ru-RU" sz="2000" dirty="0" smtClean="0"/>
              <a:t> </a:t>
            </a:r>
            <a:r>
              <a:rPr lang="ru-RU" sz="2000" dirty="0" err="1" smtClean="0"/>
              <a:t>automatic</a:t>
            </a:r>
            <a:r>
              <a:rPr lang="ru-RU" sz="2000" dirty="0" smtClean="0"/>
              <a:t>, </a:t>
            </a:r>
            <a:r>
              <a:rPr lang="ru-RU" sz="2000" dirty="0" err="1" smtClean="0"/>
              <a:t>system</a:t>
            </a:r>
            <a:r>
              <a:rPr lang="ru-RU" sz="2000" dirty="0" smtClean="0"/>
              <a:t> </a:t>
            </a:r>
            <a:r>
              <a:rPr lang="ru-RU" sz="2000" dirty="0" err="1" smtClean="0"/>
              <a:t>generated</a:t>
            </a:r>
            <a:r>
              <a:rPr lang="ru-RU" sz="2000" dirty="0" smtClean="0"/>
              <a:t> </a:t>
            </a:r>
            <a:r>
              <a:rPr lang="ru-RU" sz="2000" dirty="0" err="1" smtClean="0"/>
              <a:t>query</a:t>
            </a:r>
            <a:r>
              <a:rPr lang="ru-RU" sz="2000" dirty="0" smtClean="0"/>
              <a:t> </a:t>
            </a:r>
            <a:r>
              <a:rPr lang="ru-RU" sz="2000" dirty="0" err="1" smtClean="0"/>
              <a:t>by</a:t>
            </a:r>
            <a:r>
              <a:rPr lang="ru-RU" sz="2000" dirty="0" smtClean="0"/>
              <a:t> </a:t>
            </a:r>
            <a:r>
              <a:rPr lang="ru-RU" sz="2000" dirty="0" err="1" smtClean="0"/>
              <a:t>the</a:t>
            </a:r>
            <a:r>
              <a:rPr lang="ru-RU" sz="2000" dirty="0" smtClean="0"/>
              <a:t> </a:t>
            </a:r>
            <a:r>
              <a:rPr lang="ru-RU" sz="2000" dirty="0" err="1" smtClean="0"/>
              <a:t>tax</a:t>
            </a:r>
            <a:r>
              <a:rPr lang="ru-RU" sz="2000" dirty="0" smtClean="0"/>
              <a:t> </a:t>
            </a:r>
            <a:r>
              <a:rPr lang="ru-RU" sz="2000" dirty="0" err="1" smtClean="0"/>
              <a:t>authorities</a:t>
            </a:r>
            <a:r>
              <a:rPr lang="ru-RU" sz="2000" dirty="0" smtClean="0"/>
              <a:t>.  </a:t>
            </a:r>
            <a:endParaRPr lang="en-US" sz="2000" dirty="0" smtClean="0"/>
          </a:p>
        </p:txBody>
      </p:sp>
      <p:grpSp>
        <p:nvGrpSpPr>
          <p:cNvPr id="30723" name="Группа 6"/>
          <p:cNvGrpSpPr>
            <a:grpSpLocks/>
          </p:cNvGrpSpPr>
          <p:nvPr/>
        </p:nvGrpSpPr>
        <p:grpSpPr bwMode="auto">
          <a:xfrm>
            <a:off x="2339975" y="260350"/>
            <a:ext cx="4071938" cy="476250"/>
            <a:chOff x="285720" y="285728"/>
            <a:chExt cx="4071946" cy="476250"/>
          </a:xfrm>
        </p:grpSpPr>
        <p:pic>
          <p:nvPicPr>
            <p:cNvPr id="30724"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30725"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Объект 2"/>
          <p:cNvSpPr>
            <a:spLocks noGrp="1"/>
          </p:cNvSpPr>
          <p:nvPr>
            <p:ph idx="1"/>
          </p:nvPr>
        </p:nvSpPr>
        <p:spPr>
          <a:xfrm>
            <a:off x="179388" y="836613"/>
            <a:ext cx="8229600" cy="4525962"/>
          </a:xfrm>
        </p:spPr>
        <p:txBody>
          <a:bodyPr/>
          <a:lstStyle/>
          <a:p>
            <a:pPr marL="0" indent="0" algn="ctr">
              <a:buFont typeface="Arial" charset="0"/>
              <a:buNone/>
            </a:pPr>
            <a:r>
              <a:rPr lang="en-US" b="1" smtClean="0"/>
              <a:t>FATCA</a:t>
            </a:r>
          </a:p>
          <a:p>
            <a:pPr marL="0" indent="0" algn="ctr">
              <a:buFont typeface="Arial" charset="0"/>
              <a:buNone/>
            </a:pPr>
            <a:endParaRPr lang="ru-RU" b="1" smtClean="0"/>
          </a:p>
        </p:txBody>
      </p:sp>
      <p:grpSp>
        <p:nvGrpSpPr>
          <p:cNvPr id="23554" name="Группа 6"/>
          <p:cNvGrpSpPr>
            <a:grpSpLocks/>
          </p:cNvGrpSpPr>
          <p:nvPr/>
        </p:nvGrpSpPr>
        <p:grpSpPr bwMode="auto">
          <a:xfrm>
            <a:off x="2339975" y="260350"/>
            <a:ext cx="4071938" cy="476250"/>
            <a:chOff x="285720" y="285728"/>
            <a:chExt cx="4071946" cy="476250"/>
          </a:xfrm>
        </p:grpSpPr>
        <p:pic>
          <p:nvPicPr>
            <p:cNvPr id="23557"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3558"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graphicFrame>
        <p:nvGraphicFramePr>
          <p:cNvPr id="7" name="Схема 6"/>
          <p:cNvGraphicFramePr/>
          <p:nvPr>
            <p:extLst>
              <p:ext uri="{D42A27DB-BD31-4B8C-83A1-F6EECF244321}">
                <p14:modId xmlns:p14="http://schemas.microsoft.com/office/powerpoint/2010/main" val="3171389214"/>
              </p:ext>
            </p:extLst>
          </p:nvPr>
        </p:nvGraphicFramePr>
        <p:xfrm>
          <a:off x="611560" y="1412776"/>
          <a:ext cx="7200800" cy="33123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3556" name="TextBox 7"/>
          <p:cNvSpPr txBox="1">
            <a:spLocks noChangeArrowheads="1"/>
          </p:cNvSpPr>
          <p:nvPr/>
        </p:nvSpPr>
        <p:spPr bwMode="auto">
          <a:xfrm>
            <a:off x="684213" y="4652963"/>
            <a:ext cx="3311525" cy="1477962"/>
          </a:xfrm>
          <a:prstGeom prst="rect">
            <a:avLst/>
          </a:prstGeom>
          <a:noFill/>
          <a:ln w="9525">
            <a:noFill/>
            <a:miter lim="800000"/>
            <a:headEnd/>
            <a:tailEnd/>
          </a:ln>
        </p:spPr>
        <p:txBody>
          <a:bodyPr>
            <a:spAutoFit/>
          </a:bodyPr>
          <a:lstStyle/>
          <a:p>
            <a:r>
              <a:rPr lang="en-US" b="1"/>
              <a:t>IGA 1: </a:t>
            </a:r>
            <a:r>
              <a:rPr lang="en-US"/>
              <a:t>FFIs will be able to report information on U.S. account holders directly to their national tax authorities, who in turn will report to the IRS.</a:t>
            </a:r>
            <a:r>
              <a:rPr lang="en-US" b="1"/>
              <a:t> </a:t>
            </a:r>
            <a:endParaRPr lang="ru-RU"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Объект 2"/>
          <p:cNvSpPr>
            <a:spLocks noGrp="1"/>
          </p:cNvSpPr>
          <p:nvPr>
            <p:ph idx="1"/>
          </p:nvPr>
        </p:nvSpPr>
        <p:spPr>
          <a:xfrm>
            <a:off x="323850" y="981075"/>
            <a:ext cx="8229600" cy="5145088"/>
          </a:xfrm>
        </p:spPr>
        <p:txBody>
          <a:bodyPr/>
          <a:lstStyle/>
          <a:p>
            <a:pPr marL="0" indent="0" algn="ctr">
              <a:buFont typeface="Arial" charset="0"/>
              <a:buNone/>
            </a:pPr>
            <a:r>
              <a:rPr lang="en-US" b="1" smtClean="0"/>
              <a:t>FATCA</a:t>
            </a:r>
          </a:p>
          <a:p>
            <a:pPr marL="0" indent="0" algn="ctr">
              <a:buFont typeface="Arial" charset="0"/>
              <a:buNone/>
            </a:pPr>
            <a:r>
              <a:rPr lang="en-US" b="1" smtClean="0"/>
              <a:t>Financial Institutions in approved status as of May 23, 2014</a:t>
            </a:r>
            <a:endParaRPr lang="en-US" sz="2400" b="1" smtClean="0"/>
          </a:p>
        </p:txBody>
      </p:sp>
      <p:grpSp>
        <p:nvGrpSpPr>
          <p:cNvPr id="24578" name="Группа 6"/>
          <p:cNvGrpSpPr>
            <a:grpSpLocks/>
          </p:cNvGrpSpPr>
          <p:nvPr/>
        </p:nvGrpSpPr>
        <p:grpSpPr bwMode="auto">
          <a:xfrm>
            <a:off x="2339975" y="260350"/>
            <a:ext cx="4071938" cy="476250"/>
            <a:chOff x="285720" y="285728"/>
            <a:chExt cx="4071946" cy="476250"/>
          </a:xfrm>
        </p:grpSpPr>
        <p:pic>
          <p:nvPicPr>
            <p:cNvPr id="24600"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4601"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graphicFrame>
        <p:nvGraphicFramePr>
          <p:cNvPr id="7" name="Таблица 6"/>
          <p:cNvGraphicFramePr>
            <a:graphicFrameLocks noGrp="1"/>
          </p:cNvGraphicFramePr>
          <p:nvPr/>
        </p:nvGraphicFramePr>
        <p:xfrm>
          <a:off x="468313" y="2924175"/>
          <a:ext cx="7632845" cy="2016224"/>
        </p:xfrm>
        <a:graphic>
          <a:graphicData uri="http://schemas.openxmlformats.org/drawingml/2006/table">
            <a:tbl>
              <a:tblPr firstRow="1" bandRow="1">
                <a:tableStyleId>{5C22544A-7EE6-4342-B048-85BDC9FD1C3A}</a:tableStyleId>
              </a:tblPr>
              <a:tblGrid>
                <a:gridCol w="1526569"/>
                <a:gridCol w="1526569"/>
                <a:gridCol w="1526569"/>
                <a:gridCol w="1526569"/>
                <a:gridCol w="1526569"/>
              </a:tblGrid>
              <a:tr h="1008112">
                <a:tc>
                  <a:txBody>
                    <a:bodyPr/>
                    <a:lstStyle/>
                    <a:p>
                      <a:pPr algn="ctr"/>
                      <a:r>
                        <a:rPr lang="en-US" sz="2400" dirty="0" smtClean="0"/>
                        <a:t>Brazil</a:t>
                      </a:r>
                      <a:endParaRPr lang="ru-RU" sz="2400" dirty="0"/>
                    </a:p>
                  </a:txBody>
                  <a:tcPr/>
                </a:tc>
                <a:tc>
                  <a:txBody>
                    <a:bodyPr/>
                    <a:lstStyle/>
                    <a:p>
                      <a:pPr algn="ctr"/>
                      <a:r>
                        <a:rPr lang="en-US" sz="2400" dirty="0" smtClean="0"/>
                        <a:t>Russia</a:t>
                      </a:r>
                      <a:endParaRPr lang="ru-RU" sz="2400" dirty="0"/>
                    </a:p>
                  </a:txBody>
                  <a:tcPr/>
                </a:tc>
                <a:tc>
                  <a:txBody>
                    <a:bodyPr/>
                    <a:lstStyle/>
                    <a:p>
                      <a:pPr algn="ctr"/>
                      <a:r>
                        <a:rPr lang="en-US" sz="2400" dirty="0" smtClean="0"/>
                        <a:t>India</a:t>
                      </a:r>
                      <a:endParaRPr lang="ru-RU" sz="2400" dirty="0"/>
                    </a:p>
                  </a:txBody>
                  <a:tcPr/>
                </a:tc>
                <a:tc>
                  <a:txBody>
                    <a:bodyPr/>
                    <a:lstStyle/>
                    <a:p>
                      <a:pPr algn="ctr"/>
                      <a:r>
                        <a:rPr lang="en-US" sz="2400" dirty="0" smtClean="0"/>
                        <a:t>China</a:t>
                      </a:r>
                      <a:endParaRPr lang="ru-RU" sz="2400" dirty="0"/>
                    </a:p>
                  </a:txBody>
                  <a:tcPr/>
                </a:tc>
                <a:tc>
                  <a:txBody>
                    <a:bodyPr/>
                    <a:lstStyle/>
                    <a:p>
                      <a:pPr algn="ctr"/>
                      <a:r>
                        <a:rPr lang="en-US" sz="2400" dirty="0" smtClean="0"/>
                        <a:t>South Africa</a:t>
                      </a:r>
                      <a:endParaRPr lang="ru-RU" sz="2400" dirty="0"/>
                    </a:p>
                  </a:txBody>
                  <a:tcPr/>
                </a:tc>
              </a:tr>
              <a:tr h="1008112">
                <a:tc>
                  <a:txBody>
                    <a:bodyPr/>
                    <a:lstStyle/>
                    <a:p>
                      <a:pPr algn="ctr"/>
                      <a:r>
                        <a:rPr lang="en-US" sz="2800" dirty="0" smtClean="0"/>
                        <a:t>2 259</a:t>
                      </a:r>
                      <a:endParaRPr lang="ru-RU" sz="2800" dirty="0"/>
                    </a:p>
                  </a:txBody>
                  <a:tcPr anchor="ctr">
                    <a:solidFill>
                      <a:srgbClr val="00B050"/>
                    </a:solidFill>
                  </a:tcPr>
                </a:tc>
                <a:tc>
                  <a:txBody>
                    <a:bodyPr/>
                    <a:lstStyle/>
                    <a:p>
                      <a:pPr algn="ctr"/>
                      <a:r>
                        <a:rPr lang="en-US" sz="2800" dirty="0" smtClean="0"/>
                        <a:t>515</a:t>
                      </a:r>
                      <a:endParaRPr lang="ru-RU" sz="2800" dirty="0"/>
                    </a:p>
                  </a:txBody>
                  <a:tcPr anchor="ctr"/>
                </a:tc>
                <a:tc>
                  <a:txBody>
                    <a:bodyPr/>
                    <a:lstStyle/>
                    <a:p>
                      <a:pPr algn="ctr"/>
                      <a:r>
                        <a:rPr lang="en-US" sz="2800" dirty="0" smtClean="0"/>
                        <a:t>248</a:t>
                      </a:r>
                      <a:endParaRPr lang="ru-RU" sz="2800" dirty="0"/>
                    </a:p>
                  </a:txBody>
                  <a:tcPr anchor="ctr"/>
                </a:tc>
                <a:tc>
                  <a:txBody>
                    <a:bodyPr/>
                    <a:lstStyle/>
                    <a:p>
                      <a:pPr algn="ctr"/>
                      <a:r>
                        <a:rPr lang="en-US" sz="2800" dirty="0" smtClean="0"/>
                        <a:t>212</a:t>
                      </a:r>
                      <a:endParaRPr lang="ru-RU" sz="2800" dirty="0"/>
                    </a:p>
                  </a:txBody>
                  <a:tcPr anchor="ctr"/>
                </a:tc>
                <a:tc>
                  <a:txBody>
                    <a:bodyPr/>
                    <a:lstStyle/>
                    <a:p>
                      <a:pPr algn="ctr"/>
                      <a:r>
                        <a:rPr lang="en-US" sz="2800" dirty="0" smtClean="0"/>
                        <a:t>318</a:t>
                      </a:r>
                      <a:endParaRPr lang="ru-RU" sz="2800" dirty="0"/>
                    </a:p>
                  </a:txBody>
                  <a:tcPr anchor="ctr"/>
                </a:tc>
              </a:tr>
            </a:tbl>
          </a:graphicData>
        </a:graphic>
      </p:graphicFrame>
      <p:sp>
        <p:nvSpPr>
          <p:cNvPr id="24599" name="TextBox 7"/>
          <p:cNvSpPr txBox="1">
            <a:spLocks noChangeArrowheads="1"/>
          </p:cNvSpPr>
          <p:nvPr/>
        </p:nvSpPr>
        <p:spPr bwMode="auto">
          <a:xfrm>
            <a:off x="3482975" y="5661025"/>
            <a:ext cx="4895850" cy="369888"/>
          </a:xfrm>
          <a:prstGeom prst="rect">
            <a:avLst/>
          </a:prstGeom>
          <a:noFill/>
          <a:ln w="9525">
            <a:noFill/>
            <a:miter lim="800000"/>
            <a:headEnd/>
            <a:tailEnd/>
          </a:ln>
        </p:spPr>
        <p:txBody>
          <a:bodyPr>
            <a:spAutoFit/>
          </a:bodyPr>
          <a:lstStyle/>
          <a:p>
            <a:r>
              <a:rPr lang="en-US"/>
              <a:t>* Total amount of registered FFI (</a:t>
            </a:r>
            <a:r>
              <a:rPr lang="en-US" b="1">
                <a:solidFill>
                  <a:srgbClr val="FF0000"/>
                </a:solidFill>
              </a:rPr>
              <a:t>77 500</a:t>
            </a:r>
            <a:r>
              <a:rPr lang="en-US"/>
              <a:t>)</a:t>
            </a: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288" y="908050"/>
            <a:ext cx="7942262" cy="5184775"/>
          </a:xfrm>
        </p:spPr>
        <p:txBody>
          <a:bodyPr/>
          <a:lstStyle/>
          <a:p>
            <a:pPr marL="0" indent="0" algn="ctr">
              <a:buFont typeface="Arial" charset="0"/>
              <a:buNone/>
            </a:pPr>
            <a:r>
              <a:rPr lang="en-US" b="1" smtClean="0"/>
              <a:t>Main steps toward common BRICS’ tax policy (common policy in tax information exchange)</a:t>
            </a:r>
          </a:p>
          <a:p>
            <a:pPr marL="0" indent="0" algn="ctr">
              <a:buFont typeface="Arial" charset="0"/>
              <a:buNone/>
            </a:pPr>
            <a:endParaRPr lang="en-US" b="1" smtClean="0"/>
          </a:p>
          <a:p>
            <a:pPr marL="0" indent="0">
              <a:buClr>
                <a:schemeClr val="accent2"/>
              </a:buClr>
            </a:pPr>
            <a:r>
              <a:rPr lang="en-US" sz="2800" b="1" smtClean="0"/>
              <a:t>BRICS Finance Ministers’ Meeting in Washington D.C., April, 2012.</a:t>
            </a:r>
          </a:p>
          <a:p>
            <a:pPr marL="0" indent="0">
              <a:buClr>
                <a:schemeClr val="accent2"/>
              </a:buClr>
            </a:pPr>
            <a:r>
              <a:rPr lang="en-US" sz="2800" b="1" smtClean="0"/>
              <a:t>BRICS Heads of Revenue Meeting in New Delhi, January, 2013.</a:t>
            </a:r>
          </a:p>
          <a:p>
            <a:pPr marL="0" indent="0">
              <a:buClr>
                <a:schemeClr val="accent2"/>
              </a:buClr>
            </a:pPr>
            <a:r>
              <a:rPr lang="en-US" sz="2800" b="1" smtClean="0"/>
              <a:t>BRICS Heads of Revenue Meeting in Moscow, May, 2013</a:t>
            </a:r>
            <a:endParaRPr lang="ru-RU" b="1" smtClean="0"/>
          </a:p>
        </p:txBody>
      </p:sp>
      <p:grpSp>
        <p:nvGrpSpPr>
          <p:cNvPr id="25602" name="Группа 6"/>
          <p:cNvGrpSpPr>
            <a:grpSpLocks/>
          </p:cNvGrpSpPr>
          <p:nvPr/>
        </p:nvGrpSpPr>
        <p:grpSpPr bwMode="auto">
          <a:xfrm>
            <a:off x="2339975" y="260350"/>
            <a:ext cx="4071938" cy="476250"/>
            <a:chOff x="285720" y="285728"/>
            <a:chExt cx="4071946" cy="476250"/>
          </a:xfrm>
        </p:grpSpPr>
        <p:pic>
          <p:nvPicPr>
            <p:cNvPr id="25603"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5604"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Группа 6"/>
          <p:cNvGrpSpPr>
            <a:grpSpLocks/>
          </p:cNvGrpSpPr>
          <p:nvPr/>
        </p:nvGrpSpPr>
        <p:grpSpPr bwMode="auto">
          <a:xfrm>
            <a:off x="2339975" y="260350"/>
            <a:ext cx="4071938" cy="476250"/>
            <a:chOff x="285720" y="285728"/>
            <a:chExt cx="4071946" cy="476250"/>
          </a:xfrm>
        </p:grpSpPr>
        <p:pic>
          <p:nvPicPr>
            <p:cNvPr id="26627"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6628"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
        <p:nvSpPr>
          <p:cNvPr id="26626" name="Прямоугольник 4"/>
          <p:cNvSpPr>
            <a:spLocks noChangeArrowheads="1"/>
          </p:cNvSpPr>
          <p:nvPr/>
        </p:nvSpPr>
        <p:spPr bwMode="auto">
          <a:xfrm>
            <a:off x="539750" y="1484313"/>
            <a:ext cx="7559675" cy="3940175"/>
          </a:xfrm>
          <a:prstGeom prst="rect">
            <a:avLst/>
          </a:prstGeom>
          <a:noFill/>
          <a:ln w="9525">
            <a:noFill/>
            <a:miter lim="800000"/>
            <a:headEnd/>
            <a:tailEnd/>
          </a:ln>
        </p:spPr>
        <p:txBody>
          <a:bodyPr>
            <a:spAutoFit/>
          </a:bodyPr>
          <a:lstStyle/>
          <a:p>
            <a:pPr marL="457200" indent="-457200"/>
            <a:r>
              <a:rPr lang="en-US" sz="2800" b="1"/>
              <a:t>Communiqué of BRICS Heads of Revenue Meeting Issued in New Delhi on 18th January, 2013</a:t>
            </a:r>
          </a:p>
          <a:p>
            <a:pPr marL="457200" indent="-457200"/>
            <a:endParaRPr lang="en-US" sz="1400">
              <a:latin typeface="Arial" charset="0"/>
            </a:endParaRPr>
          </a:p>
          <a:p>
            <a:pPr marL="457200" indent="-457200"/>
            <a:endParaRPr lang="en-US" sz="2000"/>
          </a:p>
          <a:p>
            <a:pPr marL="457200" indent="-457200"/>
            <a:r>
              <a:rPr lang="en-US" sz="2000"/>
              <a:t>“We agree to extend the cooperation on</a:t>
            </a:r>
            <a:r>
              <a:rPr lang="ru-RU" sz="2000"/>
              <a:t> …</a:t>
            </a:r>
            <a:r>
              <a:rPr lang="en-US" sz="2000"/>
              <a:t> </a:t>
            </a:r>
          </a:p>
          <a:p>
            <a:pPr marL="457200" indent="-457200"/>
            <a:r>
              <a:rPr lang="en-US" sz="2000"/>
              <a:t>	iv. promotion of effective exchange of information”</a:t>
            </a:r>
          </a:p>
          <a:p>
            <a:pPr marL="457200" indent="-457200"/>
            <a:endParaRPr lang="en-US" sz="2000">
              <a:latin typeface="Arial" charset="0"/>
            </a:endParaRPr>
          </a:p>
          <a:p>
            <a:pPr marL="457200" indent="-457200"/>
            <a:r>
              <a:rPr lang="en-US" sz="2000"/>
              <a:t>“We also agree to establish a central point of contact in each of the BRICS Countries for coordination of issues relating to taxation. The central points of contacts will identify issues of common interest in areas of International Taxation and Transfer Pricing and will develop a common response, interact and meet regularly…”</a:t>
            </a:r>
            <a:endParaRPr lang="ru-RU" sz="2000">
              <a:latin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3"/>
          <p:cNvSpPr>
            <a:spLocks noGrp="1"/>
          </p:cNvSpPr>
          <p:nvPr>
            <p:ph type="body" idx="1"/>
          </p:nvPr>
        </p:nvSpPr>
        <p:spPr>
          <a:xfrm>
            <a:off x="468313" y="1628775"/>
            <a:ext cx="8229600" cy="4525963"/>
          </a:xfrm>
        </p:spPr>
        <p:txBody>
          <a:bodyPr/>
          <a:lstStyle/>
          <a:p>
            <a:pPr>
              <a:buFont typeface="Arial" charset="0"/>
              <a:buNone/>
            </a:pPr>
            <a:endParaRPr lang="ru-RU" dirty="0" smtClean="0">
              <a:latin typeface="Arial" charset="0"/>
            </a:endParaRPr>
          </a:p>
          <a:p>
            <a:pPr>
              <a:buFont typeface="Arial" charset="0"/>
              <a:buNone/>
            </a:pPr>
            <a:endParaRPr lang="ru-RU" dirty="0" smtClean="0">
              <a:latin typeface="Arial" charset="0"/>
            </a:endParaRPr>
          </a:p>
          <a:p>
            <a:pPr algn="ctr">
              <a:buFont typeface="Arial" charset="0"/>
              <a:buNone/>
            </a:pPr>
            <a:r>
              <a:rPr lang="en-US" smtClean="0">
                <a:latin typeface="Arial" charset="0"/>
              </a:rPr>
              <a:t>Thanks </a:t>
            </a:r>
            <a:r>
              <a:rPr lang="en-US" dirty="0" smtClean="0">
                <a:latin typeface="Arial" charset="0"/>
              </a:rPr>
              <a:t>for </a:t>
            </a:r>
            <a:r>
              <a:rPr lang="en-US" dirty="0" smtClean="0">
                <a:latin typeface="Arial" charset="0"/>
              </a:rPr>
              <a:t>your attention!</a:t>
            </a:r>
            <a:endParaRPr lang="ru-RU" dirty="0" smtClean="0">
              <a:latin typeface="Arial" charset="0"/>
            </a:endParaRPr>
          </a:p>
        </p:txBody>
      </p:sp>
      <p:grpSp>
        <p:nvGrpSpPr>
          <p:cNvPr id="27650" name="Группа 6"/>
          <p:cNvGrpSpPr>
            <a:grpSpLocks/>
          </p:cNvGrpSpPr>
          <p:nvPr/>
        </p:nvGrpSpPr>
        <p:grpSpPr bwMode="auto">
          <a:xfrm>
            <a:off x="2339975" y="260350"/>
            <a:ext cx="4071938" cy="476250"/>
            <a:chOff x="285720" y="285728"/>
            <a:chExt cx="4071946" cy="476250"/>
          </a:xfrm>
        </p:grpSpPr>
        <p:pic>
          <p:nvPicPr>
            <p:cNvPr id="27651" name="Picture 3" descr="http://www.lawcongress.ru/images/nazv3.jpg"/>
            <p:cNvPicPr>
              <a:picLocks noChangeAspect="1" noChangeArrowheads="1"/>
            </p:cNvPicPr>
            <p:nvPr/>
          </p:nvPicPr>
          <p:blipFill>
            <a:blip r:embed="rId2"/>
            <a:srcRect/>
            <a:stretch>
              <a:fillRect/>
            </a:stretch>
          </p:blipFill>
          <p:spPr bwMode="auto">
            <a:xfrm>
              <a:off x="1500166" y="285728"/>
              <a:ext cx="2857500" cy="476250"/>
            </a:xfrm>
            <a:prstGeom prst="rect">
              <a:avLst/>
            </a:prstGeom>
            <a:noFill/>
            <a:ln w="9525">
              <a:noFill/>
              <a:miter lim="800000"/>
              <a:headEnd/>
              <a:tailEnd/>
            </a:ln>
          </p:spPr>
        </p:pic>
        <p:pic>
          <p:nvPicPr>
            <p:cNvPr id="27652" name="Picture 2" descr="http://www.lawcongress.ru/images/logo8.jpg">
              <a:hlinkClick r:id="rId3"/>
            </p:cNvPr>
            <p:cNvPicPr>
              <a:picLocks noChangeAspect="1" noChangeArrowheads="1"/>
            </p:cNvPicPr>
            <p:nvPr/>
          </p:nvPicPr>
          <p:blipFill>
            <a:blip r:embed="rId4"/>
            <a:srcRect/>
            <a:stretch>
              <a:fillRect/>
            </a:stretch>
          </p:blipFill>
          <p:spPr bwMode="auto">
            <a:xfrm>
              <a:off x="285720" y="285728"/>
              <a:ext cx="1143000" cy="476250"/>
            </a:xfrm>
            <a:prstGeom prst="rect">
              <a:avLst/>
            </a:prstGeom>
            <a:noFill/>
            <a:ln w="9525">
              <a:noFill/>
              <a:miter lim="800000"/>
              <a:headEnd/>
              <a:tailEnd/>
            </a:ln>
          </p:spPr>
        </p:pic>
      </p:grpSp>
    </p:spTree>
  </p:cSld>
  <p:clrMapOvr>
    <a:masterClrMapping/>
  </p:clrMapOvr>
</p:sld>
</file>

<file path=ppt/theme/theme1.xml><?xml version="1.0" encoding="utf-8"?>
<a:theme xmlns:a="http://schemas.openxmlformats.org/drawingml/2006/main" name="Тема Office">
  <a:themeElements>
    <a:clrScheme name="Тема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Тема Office">
      <a:majorFont>
        <a:latin typeface="Calibri"/>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Презентация1</Template>
  <TotalTime>1651</TotalTime>
  <Words>754</Words>
  <Application>Microsoft Office PowerPoint</Application>
  <PresentationFormat>Экран (4:3)</PresentationFormat>
  <Paragraphs>122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Уралсевергаз</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PEV</dc:creator>
  <cp:lastModifiedBy>pev</cp:lastModifiedBy>
  <cp:revision>99</cp:revision>
  <cp:lastPrinted>2014-06-05T02:50:48Z</cp:lastPrinted>
  <dcterms:created xsi:type="dcterms:W3CDTF">2010-05-18T10:09:54Z</dcterms:created>
  <dcterms:modified xsi:type="dcterms:W3CDTF">2014-06-15T10:00:19Z</dcterms:modified>
</cp:coreProperties>
</file>